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handoutMasterIdLst>
    <p:handoutMasterId r:id="rId40"/>
  </p:handoutMasterIdLst>
  <p:sldIdLst>
    <p:sldId id="544" r:id="rId2"/>
    <p:sldId id="593" r:id="rId3"/>
    <p:sldId id="595" r:id="rId4"/>
    <p:sldId id="597" r:id="rId5"/>
    <p:sldId id="598" r:id="rId6"/>
    <p:sldId id="599" r:id="rId7"/>
    <p:sldId id="600" r:id="rId8"/>
    <p:sldId id="602" r:id="rId9"/>
    <p:sldId id="650" r:id="rId10"/>
    <p:sldId id="651" r:id="rId11"/>
    <p:sldId id="652" r:id="rId12"/>
    <p:sldId id="649" r:id="rId13"/>
    <p:sldId id="606" r:id="rId14"/>
    <p:sldId id="607" r:id="rId15"/>
    <p:sldId id="608" r:id="rId16"/>
    <p:sldId id="609" r:id="rId17"/>
    <p:sldId id="660" r:id="rId18"/>
    <p:sldId id="614" r:id="rId19"/>
    <p:sldId id="627" r:id="rId20"/>
    <p:sldId id="628" r:id="rId21"/>
    <p:sldId id="630" r:id="rId22"/>
    <p:sldId id="615" r:id="rId23"/>
    <p:sldId id="661" r:id="rId24"/>
    <p:sldId id="633" r:id="rId25"/>
    <p:sldId id="638" r:id="rId26"/>
    <p:sldId id="636" r:id="rId27"/>
    <p:sldId id="664" r:id="rId28"/>
    <p:sldId id="665" r:id="rId29"/>
    <p:sldId id="624" r:id="rId30"/>
    <p:sldId id="625" r:id="rId31"/>
    <p:sldId id="631" r:id="rId32"/>
    <p:sldId id="666" r:id="rId33"/>
    <p:sldId id="668" r:id="rId34"/>
    <p:sldId id="669" r:id="rId35"/>
    <p:sldId id="671" r:id="rId36"/>
    <p:sldId id="672" r:id="rId37"/>
    <p:sldId id="5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et Vu Duc" initials="VVD" lastIdx="1" clrIdx="0">
    <p:extLst/>
  </p:cmAuthor>
  <p:cmAuthor id="2" name="hanhoa96" initials="h" lastIdx="10" clrIdx="1">
    <p:extLst/>
  </p:cmAuthor>
  <p:cmAuthor id="3" name="Le Minh Giang" initials="LMG" lastIdx="1" clrIdx="2">
    <p:extLst/>
  </p:cmAuthor>
  <p:cmAuthor id="4" name="Le Minh Giang" initials="LMG [2]" lastIdx="1" clrIdx="3">
    <p:extLst/>
  </p:cmAuthor>
  <p:cmAuthor id="5" name="Tram Ngoc" initials="TN" lastIdx="1" clrIdx="4"/>
  <p:cmAuthor id="6" name="Nguyen Trang" initials="NT"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1FF"/>
    <a:srgbClr val="9D386E"/>
    <a:srgbClr val="CB488D"/>
    <a:srgbClr val="FF6C8A"/>
    <a:srgbClr val="C58F11"/>
    <a:srgbClr val="F62D0B"/>
    <a:srgbClr val="E17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77351" autoAdjust="0"/>
  </p:normalViewPr>
  <p:slideViewPr>
    <p:cSldViewPr>
      <p:cViewPr varScale="1">
        <p:scale>
          <a:sx n="83" d="100"/>
          <a:sy n="83" d="100"/>
        </p:scale>
        <p:origin x="1944" y="20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1" d="100"/>
          <a:sy n="51" d="100"/>
        </p:scale>
        <p:origin x="2692"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56" Type="http://schemas.microsoft.com/office/2016/11/relationships/changesInfo" Target="changesInfos/changesInfo1.xml"/><Relationship Id="rId40" Type="http://schemas.openxmlformats.org/officeDocument/2006/relationships/handoutMaster" Target="handoutMasters/handoutMaster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u Anh Nguyen" userId="137b4a31ac36552e" providerId="LiveId" clId="{2A7E0C8E-C0E5-4329-914A-91B17A65A8AF}"/>
    <pc:docChg chg="delSld">
      <pc:chgData name="Huu Anh Nguyen" userId="137b4a31ac36552e" providerId="LiveId" clId="{2A7E0C8E-C0E5-4329-914A-91B17A65A8AF}" dt="2019-03-23T06:53:05.592" v="1" actId="2696"/>
      <pc:docMkLst>
        <pc:docMk/>
      </pc:docMkLst>
      <pc:sldChg chg="del">
        <pc:chgData name="Huu Anh Nguyen" userId="137b4a31ac36552e" providerId="LiveId" clId="{2A7E0C8E-C0E5-4329-914A-91B17A65A8AF}" dt="2019-03-23T06:53:05.545" v="0" actId="2696"/>
        <pc:sldMkLst>
          <pc:docMk/>
          <pc:sldMk cId="2003455412" sldId="658"/>
        </pc:sldMkLst>
      </pc:sldChg>
      <pc:sldChg chg="del">
        <pc:chgData name="Huu Anh Nguyen" userId="137b4a31ac36552e" providerId="LiveId" clId="{2A7E0C8E-C0E5-4329-914A-91B17A65A8AF}" dt="2019-03-23T06:53:05.592" v="1" actId="2696"/>
        <pc:sldMkLst>
          <pc:docMk/>
          <pc:sldMk cId="3832202353" sldId="659"/>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Dell\Desktop\Report.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Dell\Desktop\VAAC%20repor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73BC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'VAAC_Slide 1'!$B$13:$B$16</c:f>
              <c:strCache>
                <c:ptCount val="4"/>
                <c:pt idx="0">
                  <c:v>Nguy cơ thấp + XN âm tính</c:v>
                </c:pt>
                <c:pt idx="1">
                  <c:v>Nguy cơ TB + XN âm tính</c:v>
                </c:pt>
                <c:pt idx="2">
                  <c:v>Nguy cơ cao + XN âm tính</c:v>
                </c:pt>
                <c:pt idx="3">
                  <c:v>XN dương tính với MET/MDMA</c:v>
                </c:pt>
              </c:strCache>
            </c:strRef>
          </c:cat>
          <c:val>
            <c:numRef>
              <c:f>'VAAC_Slide 1'!$C$13:$C$16</c:f>
              <c:numCache>
                <c:formatCode>General</c:formatCode>
                <c:ptCount val="4"/>
                <c:pt idx="0">
                  <c:v>64.74</c:v>
                </c:pt>
                <c:pt idx="1">
                  <c:v>14.02</c:v>
                </c:pt>
                <c:pt idx="2">
                  <c:v>1.68</c:v>
                </c:pt>
                <c:pt idx="3">
                  <c:v>19.56</c:v>
                </c:pt>
              </c:numCache>
            </c:numRef>
          </c:val>
          <c:extLst xmlns:c16r2="http://schemas.microsoft.com/office/drawing/2015/06/chart">
            <c:ext xmlns:c16="http://schemas.microsoft.com/office/drawing/2014/chart" uri="{C3380CC4-5D6E-409C-BE32-E72D297353CC}">
              <c16:uniqueId val="{00000000-AE9C-43D3-B67B-7BEE050F92D0}"/>
            </c:ext>
          </c:extLst>
        </c:ser>
        <c:dLbls>
          <c:showLegendKey val="0"/>
          <c:showVal val="0"/>
          <c:showCatName val="0"/>
          <c:showSerName val="0"/>
          <c:showPercent val="0"/>
          <c:showBubbleSize val="0"/>
        </c:dLbls>
        <c:gapWidth val="219"/>
        <c:overlap val="-27"/>
        <c:axId val="2144169856"/>
        <c:axId val="-2007547808"/>
      </c:barChart>
      <c:catAx>
        <c:axId val="21441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7547808"/>
        <c:crosses val="autoZero"/>
        <c:auto val="1"/>
        <c:lblAlgn val="ctr"/>
        <c:lblOffset val="100"/>
        <c:noMultiLvlLbl val="0"/>
      </c:catAx>
      <c:valAx>
        <c:axId val="-2007547808"/>
        <c:scaling>
          <c:orientation val="minMax"/>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0142857142857143"/>
              <c:y val="0.00422026793065989"/>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416985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a:solidFill>
                  <a:schemeClr val="tx1"/>
                </a:solidFill>
                <a:latin typeface="Arial" panose="020B0604020202020204" pitchFamily="34" charset="0"/>
                <a:cs typeface="Arial" panose="020B0604020202020204" pitchFamily="34" charset="0"/>
              </a:rPr>
              <a:t>Tình trạng HIV của bệnh nhân (n=23)</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534-4588-A87E-BCC7DD735C57}"/>
              </c:ext>
            </c:extLst>
          </c:dPt>
          <c:dPt>
            <c:idx val="1"/>
            <c:bubble3D val="0"/>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534-4588-A87E-BCC7DD735C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Dương tính</c:v>
                </c:pt>
                <c:pt idx="1">
                  <c:v>Âm tính</c:v>
                </c:pt>
              </c:strCache>
            </c:strRef>
          </c:cat>
          <c:val>
            <c:numRef>
              <c:f>Sheet1!$B$2:$B$3</c:f>
              <c:numCache>
                <c:formatCode>General</c:formatCode>
                <c:ptCount val="2"/>
                <c:pt idx="0">
                  <c:v>17.39</c:v>
                </c:pt>
                <c:pt idx="1">
                  <c:v>82.61</c:v>
                </c:pt>
              </c:numCache>
            </c:numRef>
          </c:val>
          <c:extLst xmlns:c16r2="http://schemas.microsoft.com/office/drawing/2015/06/chart">
            <c:ext xmlns:c16="http://schemas.microsoft.com/office/drawing/2014/chart" uri="{C3380CC4-5D6E-409C-BE32-E72D297353CC}">
              <c16:uniqueId val="{00000004-7534-4588-A87E-BCC7DD735C5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a:solidFill>
                  <a:schemeClr val="tx1"/>
                </a:solidFill>
                <a:latin typeface="Arial" panose="020B0604020202020204" pitchFamily="34" charset="0"/>
                <a:cs typeface="Arial" panose="020B0604020202020204" pitchFamily="34" charset="0"/>
              </a:rPr>
              <a:t>Tỷ lệ bệnh nhân đang điều trị ARV trong số các bệnh nhân HIV (+) (n=4)</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5BB-400A-9946-1A67D6FF8F80}"/>
              </c:ext>
            </c:extLst>
          </c:dPt>
          <c:dPt>
            <c:idx val="1"/>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5BB-400A-9946-1A67D6FF8F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Đang điều trị ARV</c:v>
                </c:pt>
                <c:pt idx="1">
                  <c:v>Không điều trị ARV</c:v>
                </c:pt>
              </c:strCache>
            </c:strRef>
          </c:cat>
          <c:val>
            <c:numRef>
              <c:f>Sheet1!$B$2:$B$3</c:f>
              <c:numCache>
                <c:formatCode>0.00</c:formatCode>
                <c:ptCount val="2"/>
                <c:pt idx="0">
                  <c:v>100.0</c:v>
                </c:pt>
                <c:pt idx="1">
                  <c:v>0.0</c:v>
                </c:pt>
              </c:numCache>
            </c:numRef>
          </c:val>
          <c:extLst xmlns:c16r2="http://schemas.microsoft.com/office/drawing/2015/06/chart">
            <c:ext xmlns:c16="http://schemas.microsoft.com/office/drawing/2014/chart" uri="{C3380CC4-5D6E-409C-BE32-E72D297353CC}">
              <c16:uniqueId val="{00000004-95BB-400A-9946-1A67D6FF8F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latin typeface="Arial" panose="020B0604020202020204" pitchFamily="34" charset="0"/>
                <a:cs typeface="Arial" panose="020B0604020202020204" pitchFamily="34" charset="0"/>
              </a:rPr>
              <a:t>Số</a:t>
            </a:r>
            <a:r>
              <a:rPr lang="en-US" sz="1400" b="1" baseline="0">
                <a:solidFill>
                  <a:schemeClr val="tx1"/>
                </a:solidFill>
                <a:latin typeface="Arial" panose="020B0604020202020204" pitchFamily="34" charset="0"/>
                <a:cs typeface="Arial" panose="020B0604020202020204" pitchFamily="34" charset="0"/>
              </a:rPr>
              <a:t> bệnh nhân có nguy cơ về sức khỏe tâm thần được chuyển gửi (n=11)</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F9AD-4251-9633-68DC48B93D44}"/>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F9AD-4251-9633-68DC48B93D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Số bệnh nhân có nguy cơ về SKTT được khám chuyên khoa</c:v>
                </c:pt>
                <c:pt idx="1">
                  <c:v>Số bệnh nhân có nguy cơ về SKTT chưa được khám chuyên khoa</c:v>
                </c:pt>
              </c:strCache>
            </c:strRef>
          </c:cat>
          <c:val>
            <c:numRef>
              <c:f>Sheet1!$B$2:$B$3</c:f>
              <c:numCache>
                <c:formatCode>0.00</c:formatCode>
                <c:ptCount val="2"/>
                <c:pt idx="0">
                  <c:v>90.91</c:v>
                </c:pt>
                <c:pt idx="1">
                  <c:v>9.090000000000003</c:v>
                </c:pt>
              </c:numCache>
            </c:numRef>
          </c:val>
          <c:extLst xmlns:c16r2="http://schemas.microsoft.com/office/drawing/2015/06/chart">
            <c:ext xmlns:c16="http://schemas.microsoft.com/office/drawing/2014/chart" uri="{C3380CC4-5D6E-409C-BE32-E72D297353CC}">
              <c16:uniqueId val="{00000004-F9AD-4251-9633-68DC48B93D4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5472494322547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solidFill>
                  <a:srgbClr val="002060"/>
                </a:solidFill>
              </a:rPr>
              <a:t>T</a:t>
            </a:r>
            <a:r>
              <a:rPr lang="vi-VN" b="1" dirty="0">
                <a:solidFill>
                  <a:srgbClr val="002060"/>
                </a:solidFill>
              </a:rPr>
              <a:t>ỷ lệ</a:t>
            </a:r>
            <a:r>
              <a:rPr lang="en-US" b="1" dirty="0">
                <a:solidFill>
                  <a:srgbClr val="002060"/>
                </a:solidFill>
              </a:rPr>
              <a:t> </a:t>
            </a:r>
            <a:r>
              <a:rPr lang="en-US" b="1" dirty="0" err="1">
                <a:solidFill>
                  <a:srgbClr val="002060"/>
                </a:solidFill>
              </a:rPr>
              <a:t>bệnh</a:t>
            </a:r>
            <a:r>
              <a:rPr lang="en-US" b="1" dirty="0">
                <a:solidFill>
                  <a:srgbClr val="002060"/>
                </a:solidFill>
              </a:rPr>
              <a:t> </a:t>
            </a:r>
            <a:r>
              <a:rPr lang="en-US" b="1" dirty="0" err="1">
                <a:solidFill>
                  <a:srgbClr val="002060"/>
                </a:solidFill>
              </a:rPr>
              <a:t>nhân</a:t>
            </a:r>
            <a:r>
              <a:rPr lang="en-US" b="1" dirty="0">
                <a:solidFill>
                  <a:srgbClr val="002060"/>
                </a:solidFill>
              </a:rPr>
              <a:t> </a:t>
            </a:r>
            <a:r>
              <a:rPr lang="en-US" b="1" dirty="0" err="1">
                <a:solidFill>
                  <a:srgbClr val="002060"/>
                </a:solidFill>
              </a:rPr>
              <a:t>nhóm</a:t>
            </a:r>
            <a:r>
              <a:rPr lang="en-US" b="1" dirty="0">
                <a:solidFill>
                  <a:srgbClr val="002060"/>
                </a:solidFill>
              </a:rPr>
              <a:t> </a:t>
            </a:r>
            <a:r>
              <a:rPr lang="en-US" b="1" dirty="0" err="1">
                <a:solidFill>
                  <a:srgbClr val="002060"/>
                </a:solidFill>
              </a:rPr>
              <a:t>nguy</a:t>
            </a:r>
            <a:r>
              <a:rPr lang="en-US" b="1" dirty="0">
                <a:solidFill>
                  <a:srgbClr val="002060"/>
                </a:solidFill>
              </a:rPr>
              <a:t> </a:t>
            </a:r>
            <a:r>
              <a:rPr lang="en-US" b="1" dirty="0" err="1">
                <a:solidFill>
                  <a:srgbClr val="002060"/>
                </a:solidFill>
              </a:rPr>
              <a:t>cơ</a:t>
            </a:r>
            <a:r>
              <a:rPr lang="en-US" b="1" dirty="0">
                <a:solidFill>
                  <a:srgbClr val="002060"/>
                </a:solidFill>
              </a:rPr>
              <a:t> </a:t>
            </a:r>
            <a:r>
              <a:rPr lang="en-US" b="1" dirty="0" err="1">
                <a:solidFill>
                  <a:srgbClr val="002060"/>
                </a:solidFill>
              </a:rPr>
              <a:t>cao</a:t>
            </a:r>
            <a:r>
              <a:rPr lang="en-US" b="1" dirty="0">
                <a:solidFill>
                  <a:srgbClr val="002060"/>
                </a:solidFill>
              </a:rPr>
              <a:t> </a:t>
            </a:r>
            <a:r>
              <a:rPr lang="en-US" b="1" dirty="0" err="1">
                <a:solidFill>
                  <a:srgbClr val="002060"/>
                </a:solidFill>
              </a:rPr>
              <a:t>tham</a:t>
            </a:r>
            <a:r>
              <a:rPr lang="en-US" b="1" dirty="0">
                <a:solidFill>
                  <a:srgbClr val="002060"/>
                </a:solidFill>
              </a:rPr>
              <a:t> </a:t>
            </a:r>
            <a:r>
              <a:rPr lang="en-US" b="1" dirty="0" err="1">
                <a:solidFill>
                  <a:srgbClr val="002060"/>
                </a:solidFill>
              </a:rPr>
              <a:t>gia</a:t>
            </a:r>
            <a:r>
              <a:rPr lang="en-US" b="1" dirty="0">
                <a:solidFill>
                  <a:srgbClr val="002060"/>
                </a:solidFill>
              </a:rPr>
              <a:t> </a:t>
            </a:r>
            <a:r>
              <a:rPr lang="en-US" b="1" dirty="0" err="1">
                <a:solidFill>
                  <a:srgbClr val="002060"/>
                </a:solidFill>
              </a:rPr>
              <a:t>buổi</a:t>
            </a:r>
            <a:r>
              <a:rPr lang="en-US" b="1" dirty="0">
                <a:solidFill>
                  <a:srgbClr val="002060"/>
                </a:solidFill>
              </a:rPr>
              <a:t> </a:t>
            </a:r>
            <a:r>
              <a:rPr lang="en-US" b="1" dirty="0" err="1">
                <a:solidFill>
                  <a:srgbClr val="002060"/>
                </a:solidFill>
              </a:rPr>
              <a:t>tư</a:t>
            </a:r>
            <a:r>
              <a:rPr lang="en-US" b="1" dirty="0">
                <a:solidFill>
                  <a:srgbClr val="002060"/>
                </a:solidFill>
              </a:rPr>
              <a:t> </a:t>
            </a:r>
            <a:r>
              <a:rPr lang="en-US" b="1" dirty="0" err="1">
                <a:solidFill>
                  <a:srgbClr val="002060"/>
                </a:solidFill>
              </a:rPr>
              <a:t>vấn</a:t>
            </a:r>
            <a:r>
              <a:rPr lang="en-US" b="1" dirty="0">
                <a:solidFill>
                  <a:srgbClr val="002060"/>
                </a:solidFill>
              </a:rPr>
              <a:t> </a:t>
            </a:r>
            <a:r>
              <a:rPr lang="en-US" b="1" dirty="0" err="1">
                <a:solidFill>
                  <a:srgbClr val="002060"/>
                </a:solidFill>
              </a:rPr>
              <a:t>nhóm</a:t>
            </a:r>
            <a:r>
              <a:rPr lang="en-US" b="1" dirty="0">
                <a:solidFill>
                  <a:srgbClr val="002060"/>
                </a:solidFill>
              </a:rPr>
              <a:t> MATRIX qua </a:t>
            </a:r>
            <a:r>
              <a:rPr lang="en-US" b="1" dirty="0" err="1">
                <a:solidFill>
                  <a:srgbClr val="002060"/>
                </a:solidFill>
              </a:rPr>
              <a:t>các</a:t>
            </a:r>
            <a:r>
              <a:rPr lang="en-US" b="1" dirty="0">
                <a:solidFill>
                  <a:srgbClr val="002060"/>
                </a:solidFill>
              </a:rPr>
              <a:t> </a:t>
            </a:r>
            <a:r>
              <a:rPr lang="en-US" b="1" dirty="0" err="1">
                <a:solidFill>
                  <a:srgbClr val="002060"/>
                </a:solidFill>
              </a:rPr>
              <a:t>tuần</a:t>
            </a:r>
            <a:r>
              <a:rPr lang="en-US" b="1" dirty="0">
                <a:solidFill>
                  <a:srgbClr val="002060"/>
                </a:solidFill>
              </a:rPr>
              <a:t>*</a:t>
            </a:r>
            <a:endParaRPr lang="vi-VN" b="1" dirty="0">
              <a:solidFill>
                <a:srgbClr val="002060"/>
              </a:solidFill>
            </a:endParaRP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Tỷ lệ tham gia các buổi MATRIX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Sheet1!$A$2:$A$9</c:f>
              <c:strCache>
                <c:ptCount val="8"/>
                <c:pt idx="0">
                  <c:v>Tuần 1 (n=19)</c:v>
                </c:pt>
                <c:pt idx="1">
                  <c:v>Tuần 2 (n=19)</c:v>
                </c:pt>
                <c:pt idx="2">
                  <c:v>Tuần 3 (n=18)</c:v>
                </c:pt>
                <c:pt idx="3">
                  <c:v>Tuần 4 (n=18)</c:v>
                </c:pt>
                <c:pt idx="4">
                  <c:v>Tuần 5 (n=17)</c:v>
                </c:pt>
                <c:pt idx="5">
                  <c:v>Tuần 6 (n=17)</c:v>
                </c:pt>
                <c:pt idx="6">
                  <c:v>Tuần 7 (n=17)</c:v>
                </c:pt>
                <c:pt idx="7">
                  <c:v>Tuần 8 (n=17)</c:v>
                </c:pt>
              </c:strCache>
            </c:strRef>
          </c:cat>
          <c:val>
            <c:numRef>
              <c:f>Sheet1!$B$2:$B$9</c:f>
              <c:numCache>
                <c:formatCode>0.00</c:formatCode>
                <c:ptCount val="8"/>
                <c:pt idx="0">
                  <c:v>78.9473684210527</c:v>
                </c:pt>
                <c:pt idx="1">
                  <c:v>68.42105263157894</c:v>
                </c:pt>
                <c:pt idx="2">
                  <c:v>72.22222222222223</c:v>
                </c:pt>
                <c:pt idx="3">
                  <c:v>66.66666666666667</c:v>
                </c:pt>
                <c:pt idx="4">
                  <c:v>52.94117647058822</c:v>
                </c:pt>
                <c:pt idx="5">
                  <c:v>64.70588235294088</c:v>
                </c:pt>
                <c:pt idx="6">
                  <c:v>64.70588235294088</c:v>
                </c:pt>
                <c:pt idx="7">
                  <c:v>47.05882352941175</c:v>
                </c:pt>
              </c:numCache>
            </c:numRef>
          </c:val>
          <c:smooth val="0"/>
          <c:extLst xmlns:c16r2="http://schemas.microsoft.com/office/drawing/2015/06/chart">
            <c:ext xmlns:c16="http://schemas.microsoft.com/office/drawing/2014/chart" uri="{C3380CC4-5D6E-409C-BE32-E72D297353CC}">
              <c16:uniqueId val="{00000001-A9C7-46C3-B14C-536BBBBCE579}"/>
            </c:ext>
          </c:extLst>
        </c:ser>
        <c:dLbls>
          <c:showLegendKey val="0"/>
          <c:showVal val="0"/>
          <c:showCatName val="0"/>
          <c:showSerName val="0"/>
          <c:showPercent val="0"/>
          <c:showBubbleSize val="0"/>
        </c:dLbls>
        <c:marker val="1"/>
        <c:smooth val="0"/>
        <c:axId val="2142014544"/>
        <c:axId val="2141760944"/>
      </c:lineChart>
      <c:catAx>
        <c:axId val="214201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1760944"/>
        <c:crosses val="autoZero"/>
        <c:auto val="1"/>
        <c:lblAlgn val="ctr"/>
        <c:lblOffset val="100"/>
        <c:noMultiLvlLbl val="0"/>
      </c:catAx>
      <c:valAx>
        <c:axId val="2141760944"/>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quot;%&quot;"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2014544"/>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a:latin typeface="Arial" panose="020B0604020202020204" pitchFamily="34" charset="0"/>
                <a:cs typeface="Arial" panose="020B0604020202020204" pitchFamily="34" charset="0"/>
              </a:rPr>
              <a:t>T</a:t>
            </a:r>
            <a:r>
              <a:rPr lang="vi-VN" b="1">
                <a:latin typeface="Arial" panose="020B0604020202020204" pitchFamily="34" charset="0"/>
                <a:cs typeface="Arial" panose="020B0604020202020204" pitchFamily="34" charset="0"/>
              </a:rPr>
              <a:t>ỷ lệ</a:t>
            </a:r>
            <a:r>
              <a:rPr lang="en-US" b="1">
                <a:latin typeface="Arial" panose="020B0604020202020204" pitchFamily="34" charset="0"/>
                <a:cs typeface="Arial" panose="020B0604020202020204" pitchFamily="34" charset="0"/>
              </a:rPr>
              <a:t> bệnh nhân nhóm nguy cơ cao có xét nghiệm</a:t>
            </a:r>
            <a:r>
              <a:rPr lang="vi-VN" b="1">
                <a:latin typeface="Arial" panose="020B0604020202020204" pitchFamily="34" charset="0"/>
                <a:cs typeface="Arial" panose="020B0604020202020204" pitchFamily="34" charset="0"/>
              </a:rPr>
              <a:t> nước tiểu dương tính với ATS</a:t>
            </a:r>
            <a:r>
              <a:rPr lang="en-US" b="1">
                <a:latin typeface="Arial" panose="020B0604020202020204" pitchFamily="34" charset="0"/>
                <a:cs typeface="Arial" panose="020B0604020202020204" pitchFamily="34" charset="0"/>
              </a:rPr>
              <a:t> qua các tuần*</a:t>
            </a:r>
            <a:endParaRPr lang="vi-VN" b="1">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Tỷ lệ xét nghiệm nước tiểu dương tính với ATS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Sheet1!$A$2:$A$17</c:f>
              <c:strCache>
                <c:ptCount val="16"/>
                <c:pt idx="0">
                  <c:v>Tuần 1 (n=23)</c:v>
                </c:pt>
                <c:pt idx="1">
                  <c:v>Tuần 1 (n=23)</c:v>
                </c:pt>
                <c:pt idx="2">
                  <c:v>Tuần 2 (n=21)</c:v>
                </c:pt>
                <c:pt idx="3">
                  <c:v>Tuần 2 (n=21)</c:v>
                </c:pt>
                <c:pt idx="4">
                  <c:v>Tuần 3 (n=21)</c:v>
                </c:pt>
                <c:pt idx="5">
                  <c:v>Tuần 3 (n=21)</c:v>
                </c:pt>
                <c:pt idx="6">
                  <c:v>Tuần 4 (n=20)</c:v>
                </c:pt>
                <c:pt idx="7">
                  <c:v>Tuần 4 (n=20)</c:v>
                </c:pt>
                <c:pt idx="8">
                  <c:v>Tuần 5 (n=20)</c:v>
                </c:pt>
                <c:pt idx="9">
                  <c:v>Tuần 5 (n=20)</c:v>
                </c:pt>
                <c:pt idx="10">
                  <c:v>Tuần 6 (n=20)</c:v>
                </c:pt>
                <c:pt idx="11">
                  <c:v>Tuần 6 (n=20)</c:v>
                </c:pt>
                <c:pt idx="12">
                  <c:v>Tuần 7 (n=20)</c:v>
                </c:pt>
                <c:pt idx="13">
                  <c:v>Tuần 7 (n=20)</c:v>
                </c:pt>
                <c:pt idx="14">
                  <c:v>Tuần 8 (n=19)</c:v>
                </c:pt>
                <c:pt idx="15">
                  <c:v>Tuần 8 (n=19)</c:v>
                </c:pt>
              </c:strCache>
            </c:strRef>
          </c:cat>
          <c:val>
            <c:numRef>
              <c:f>Sheet1!$B$2:$B$17</c:f>
              <c:numCache>
                <c:formatCode>General</c:formatCode>
                <c:ptCount val="16"/>
                <c:pt idx="1">
                  <c:v>86.96</c:v>
                </c:pt>
                <c:pt idx="2">
                  <c:v>71.43</c:v>
                </c:pt>
                <c:pt idx="3">
                  <c:v>61.9</c:v>
                </c:pt>
                <c:pt idx="4">
                  <c:v>47.62</c:v>
                </c:pt>
                <c:pt idx="5">
                  <c:v>52.38</c:v>
                </c:pt>
                <c:pt idx="6">
                  <c:v>30.0</c:v>
                </c:pt>
                <c:pt idx="7">
                  <c:v>30.0</c:v>
                </c:pt>
                <c:pt idx="8">
                  <c:v>25.0</c:v>
                </c:pt>
                <c:pt idx="9">
                  <c:v>25.0</c:v>
                </c:pt>
                <c:pt idx="10">
                  <c:v>20.0</c:v>
                </c:pt>
                <c:pt idx="11">
                  <c:v>15.0</c:v>
                </c:pt>
                <c:pt idx="12">
                  <c:v>20.0</c:v>
                </c:pt>
                <c:pt idx="13">
                  <c:v>15.0</c:v>
                </c:pt>
                <c:pt idx="14">
                  <c:v>15.79</c:v>
                </c:pt>
                <c:pt idx="15">
                  <c:v>21.05</c:v>
                </c:pt>
              </c:numCache>
            </c:numRef>
          </c:val>
          <c:smooth val="0"/>
          <c:extLst xmlns:c16r2="http://schemas.microsoft.com/office/drawing/2015/06/chart">
            <c:ext xmlns:c16="http://schemas.microsoft.com/office/drawing/2014/chart" uri="{C3380CC4-5D6E-409C-BE32-E72D297353CC}">
              <c16:uniqueId val="{00000001-0AFC-4BAB-A760-913E82EEF8C3}"/>
            </c:ext>
          </c:extLst>
        </c:ser>
        <c:dLbls>
          <c:showLegendKey val="0"/>
          <c:showVal val="0"/>
          <c:showCatName val="0"/>
          <c:showSerName val="0"/>
          <c:showPercent val="0"/>
          <c:showBubbleSize val="0"/>
        </c:dLbls>
        <c:marker val="1"/>
        <c:smooth val="0"/>
        <c:axId val="-2095419552"/>
        <c:axId val="-2095428512"/>
      </c:lineChart>
      <c:catAx>
        <c:axId val="-209541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5428512"/>
        <c:crosses val="autoZero"/>
        <c:auto val="1"/>
        <c:lblAlgn val="ctr"/>
        <c:lblOffset val="100"/>
        <c:noMultiLvlLbl val="0"/>
      </c:catAx>
      <c:valAx>
        <c:axId val="-2095428512"/>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5419552"/>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Tỷ lệ bệnh nhân có xét nghiệm nước tiểu dương tính với ATS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Sheet1!$A$2:$A$17</c:f>
              <c:strCache>
                <c:ptCount val="16"/>
                <c:pt idx="0">
                  <c:v>Tuần 1 1st  (n=23)</c:v>
                </c:pt>
                <c:pt idx="1">
                  <c:v>Tuần 1 2nd  (n=23)</c:v>
                </c:pt>
                <c:pt idx="2">
                  <c:v>Tuần 2 1st  (n=21)</c:v>
                </c:pt>
                <c:pt idx="3">
                  <c:v>Tuần 2 2nd  (n=21)</c:v>
                </c:pt>
                <c:pt idx="4">
                  <c:v>Tuần 3 1st  (n=21)</c:v>
                </c:pt>
                <c:pt idx="5">
                  <c:v>Tuần 3 2nd  (n=20)</c:v>
                </c:pt>
                <c:pt idx="6">
                  <c:v>Tuần 4 1st  (n=20)</c:v>
                </c:pt>
                <c:pt idx="7">
                  <c:v>Tuần 4 2nd  (n=20)</c:v>
                </c:pt>
                <c:pt idx="8">
                  <c:v>Tuần 5 1st  (n=20)</c:v>
                </c:pt>
                <c:pt idx="9">
                  <c:v>Tuần 5 2nd  (n=20)</c:v>
                </c:pt>
                <c:pt idx="10">
                  <c:v>Tuần 6 1st  (n=20)</c:v>
                </c:pt>
                <c:pt idx="11">
                  <c:v>Tuần 6 2nd  (n=20)</c:v>
                </c:pt>
                <c:pt idx="12">
                  <c:v>Tuần 7 1st  (n=20)</c:v>
                </c:pt>
                <c:pt idx="13">
                  <c:v>Tuần 7 2nd  (n=19)</c:v>
                </c:pt>
                <c:pt idx="14">
                  <c:v>Tuần 8 1st  (n=19)</c:v>
                </c:pt>
                <c:pt idx="15">
                  <c:v>Tuần 8 2nd  (n=19)</c:v>
                </c:pt>
              </c:strCache>
            </c:strRef>
          </c:cat>
          <c:val>
            <c:numRef>
              <c:f>Sheet1!$B$2:$B$17</c:f>
              <c:numCache>
                <c:formatCode>General</c:formatCode>
                <c:ptCount val="16"/>
                <c:pt idx="1">
                  <c:v>86.96</c:v>
                </c:pt>
                <c:pt idx="2">
                  <c:v>71.43</c:v>
                </c:pt>
                <c:pt idx="3">
                  <c:v>61.9</c:v>
                </c:pt>
                <c:pt idx="4">
                  <c:v>42.86</c:v>
                </c:pt>
                <c:pt idx="5">
                  <c:v>55.0</c:v>
                </c:pt>
                <c:pt idx="6">
                  <c:v>30.0</c:v>
                </c:pt>
                <c:pt idx="7">
                  <c:v>30.0</c:v>
                </c:pt>
                <c:pt idx="8">
                  <c:v>25.0</c:v>
                </c:pt>
                <c:pt idx="9">
                  <c:v>25.0</c:v>
                </c:pt>
                <c:pt idx="10">
                  <c:v>20.0</c:v>
                </c:pt>
                <c:pt idx="11">
                  <c:v>20.0</c:v>
                </c:pt>
                <c:pt idx="12">
                  <c:v>20.0</c:v>
                </c:pt>
                <c:pt idx="13">
                  <c:v>15.79</c:v>
                </c:pt>
                <c:pt idx="14">
                  <c:v>15.79</c:v>
                </c:pt>
                <c:pt idx="15">
                  <c:v>10.53</c:v>
                </c:pt>
              </c:numCache>
            </c:numRef>
          </c:val>
          <c:smooth val="0"/>
          <c:extLst xmlns:c16r2="http://schemas.microsoft.com/office/drawing/2015/06/chart">
            <c:ext xmlns:c16="http://schemas.microsoft.com/office/drawing/2014/chart" uri="{C3380CC4-5D6E-409C-BE32-E72D297353CC}">
              <c16:uniqueId val="{00000000-3745-0244-ADD4-E4F1C7763383}"/>
            </c:ext>
          </c:extLst>
        </c:ser>
        <c:ser>
          <c:idx val="1"/>
          <c:order val="1"/>
          <c:tx>
            <c:strRef>
              <c:f>Sheet1!$C$1</c:f>
              <c:strCache>
                <c:ptCount val="1"/>
                <c:pt idx="0">
                  <c:v>Tỷ lệ bệnh nhân có  xét nghiệm nước tiểu dương tính với CDTP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Sheet1!$A$2:$A$17</c:f>
              <c:strCache>
                <c:ptCount val="16"/>
                <c:pt idx="0">
                  <c:v>Tuần 1 1st  (n=23)</c:v>
                </c:pt>
                <c:pt idx="1">
                  <c:v>Tuần 1 2nd  (n=23)</c:v>
                </c:pt>
                <c:pt idx="2">
                  <c:v>Tuần 2 1st  (n=21)</c:v>
                </c:pt>
                <c:pt idx="3">
                  <c:v>Tuần 2 2nd  (n=21)</c:v>
                </c:pt>
                <c:pt idx="4">
                  <c:v>Tuần 3 1st  (n=21)</c:v>
                </c:pt>
                <c:pt idx="5">
                  <c:v>Tuần 3 2nd  (n=20)</c:v>
                </c:pt>
                <c:pt idx="6">
                  <c:v>Tuần 4 1st  (n=20)</c:v>
                </c:pt>
                <c:pt idx="7">
                  <c:v>Tuần 4 2nd  (n=20)</c:v>
                </c:pt>
                <c:pt idx="8">
                  <c:v>Tuần 5 1st  (n=20)</c:v>
                </c:pt>
                <c:pt idx="9">
                  <c:v>Tuần 5 2nd  (n=20)</c:v>
                </c:pt>
                <c:pt idx="10">
                  <c:v>Tuần 6 1st  (n=20)</c:v>
                </c:pt>
                <c:pt idx="11">
                  <c:v>Tuần 6 2nd  (n=20)</c:v>
                </c:pt>
                <c:pt idx="12">
                  <c:v>Tuần 7 1st  (n=20)</c:v>
                </c:pt>
                <c:pt idx="13">
                  <c:v>Tuần 7 2nd  (n=19)</c:v>
                </c:pt>
                <c:pt idx="14">
                  <c:v>Tuần 8 1st  (n=19)</c:v>
                </c:pt>
                <c:pt idx="15">
                  <c:v>Tuần 8 2nd  (n=19)</c:v>
                </c:pt>
              </c:strCache>
            </c:strRef>
          </c:cat>
          <c:val>
            <c:numRef>
              <c:f>Sheet1!$C$2:$C$17</c:f>
              <c:numCache>
                <c:formatCode>General</c:formatCode>
                <c:ptCount val="16"/>
                <c:pt idx="1">
                  <c:v>43.48</c:v>
                </c:pt>
                <c:pt idx="2">
                  <c:v>52.38</c:v>
                </c:pt>
                <c:pt idx="3">
                  <c:v>47.62</c:v>
                </c:pt>
                <c:pt idx="4">
                  <c:v>38.1</c:v>
                </c:pt>
                <c:pt idx="5">
                  <c:v>45.0</c:v>
                </c:pt>
                <c:pt idx="6">
                  <c:v>25.0</c:v>
                </c:pt>
                <c:pt idx="7">
                  <c:v>25.0</c:v>
                </c:pt>
                <c:pt idx="8">
                  <c:v>25.0</c:v>
                </c:pt>
                <c:pt idx="9">
                  <c:v>35.0</c:v>
                </c:pt>
                <c:pt idx="10">
                  <c:v>20.0</c:v>
                </c:pt>
                <c:pt idx="11">
                  <c:v>20.0</c:v>
                </c:pt>
                <c:pt idx="12">
                  <c:v>25.0</c:v>
                </c:pt>
                <c:pt idx="13">
                  <c:v>21.05</c:v>
                </c:pt>
                <c:pt idx="14">
                  <c:v>15.79</c:v>
                </c:pt>
                <c:pt idx="15">
                  <c:v>10.53</c:v>
                </c:pt>
              </c:numCache>
            </c:numRef>
          </c:val>
          <c:smooth val="0"/>
          <c:extLst xmlns:c16r2="http://schemas.microsoft.com/office/drawing/2015/06/chart">
            <c:ext xmlns:c16="http://schemas.microsoft.com/office/drawing/2014/chart" uri="{C3380CC4-5D6E-409C-BE32-E72D297353CC}">
              <c16:uniqueId val="{00000001-3745-0244-ADD4-E4F1C7763383}"/>
            </c:ext>
          </c:extLst>
        </c:ser>
        <c:ser>
          <c:idx val="2"/>
          <c:order val="2"/>
          <c:tx>
            <c:strRef>
              <c:f>Sheet1!$D$1</c:f>
              <c:strCache>
                <c:ptCount val="1"/>
                <c:pt idx="0">
                  <c:v>Tỷ lệ bệnh nhân có xét nghiệm nước tiểu dương tính với ATS &amp; CDTP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Sheet1!$A$2:$A$17</c:f>
              <c:strCache>
                <c:ptCount val="16"/>
                <c:pt idx="0">
                  <c:v>Tuần 1 1st  (n=23)</c:v>
                </c:pt>
                <c:pt idx="1">
                  <c:v>Tuần 1 2nd  (n=23)</c:v>
                </c:pt>
                <c:pt idx="2">
                  <c:v>Tuần 2 1st  (n=21)</c:v>
                </c:pt>
                <c:pt idx="3">
                  <c:v>Tuần 2 2nd  (n=21)</c:v>
                </c:pt>
                <c:pt idx="4">
                  <c:v>Tuần 3 1st  (n=21)</c:v>
                </c:pt>
                <c:pt idx="5">
                  <c:v>Tuần 3 2nd  (n=20)</c:v>
                </c:pt>
                <c:pt idx="6">
                  <c:v>Tuần 4 1st  (n=20)</c:v>
                </c:pt>
                <c:pt idx="7">
                  <c:v>Tuần 4 2nd  (n=20)</c:v>
                </c:pt>
                <c:pt idx="8">
                  <c:v>Tuần 5 1st  (n=20)</c:v>
                </c:pt>
                <c:pt idx="9">
                  <c:v>Tuần 5 2nd  (n=20)</c:v>
                </c:pt>
                <c:pt idx="10">
                  <c:v>Tuần 6 1st  (n=20)</c:v>
                </c:pt>
                <c:pt idx="11">
                  <c:v>Tuần 6 2nd  (n=20)</c:v>
                </c:pt>
                <c:pt idx="12">
                  <c:v>Tuần 7 1st  (n=20)</c:v>
                </c:pt>
                <c:pt idx="13">
                  <c:v>Tuần 7 2nd  (n=19)</c:v>
                </c:pt>
                <c:pt idx="14">
                  <c:v>Tuần 8 1st  (n=19)</c:v>
                </c:pt>
                <c:pt idx="15">
                  <c:v>Tuần 8 2nd  (n=19)</c:v>
                </c:pt>
              </c:strCache>
            </c:strRef>
          </c:cat>
          <c:val>
            <c:numRef>
              <c:f>Sheet1!$D$2:$D$17</c:f>
              <c:numCache>
                <c:formatCode>General</c:formatCode>
                <c:ptCount val="16"/>
                <c:pt idx="1">
                  <c:v>34.78</c:v>
                </c:pt>
                <c:pt idx="2">
                  <c:v>33.33</c:v>
                </c:pt>
                <c:pt idx="3">
                  <c:v>28.57</c:v>
                </c:pt>
                <c:pt idx="4">
                  <c:v>28.57</c:v>
                </c:pt>
                <c:pt idx="5">
                  <c:v>40.0</c:v>
                </c:pt>
                <c:pt idx="6">
                  <c:v>25.0</c:v>
                </c:pt>
                <c:pt idx="7">
                  <c:v>25.0</c:v>
                </c:pt>
                <c:pt idx="8">
                  <c:v>20.0</c:v>
                </c:pt>
                <c:pt idx="9">
                  <c:v>20.0</c:v>
                </c:pt>
                <c:pt idx="10">
                  <c:v>10.0</c:v>
                </c:pt>
                <c:pt idx="11">
                  <c:v>15.0</c:v>
                </c:pt>
                <c:pt idx="12">
                  <c:v>20.0</c:v>
                </c:pt>
                <c:pt idx="13">
                  <c:v>15.79</c:v>
                </c:pt>
                <c:pt idx="14">
                  <c:v>10.53</c:v>
                </c:pt>
                <c:pt idx="15">
                  <c:v>5.26</c:v>
                </c:pt>
              </c:numCache>
            </c:numRef>
          </c:val>
          <c:smooth val="0"/>
          <c:extLst xmlns:c16r2="http://schemas.microsoft.com/office/drawing/2015/06/chart">
            <c:ext xmlns:c16="http://schemas.microsoft.com/office/drawing/2014/chart" uri="{C3380CC4-5D6E-409C-BE32-E72D297353CC}">
              <c16:uniqueId val="{00000002-3745-0244-ADD4-E4F1C7763383}"/>
            </c:ext>
          </c:extLst>
        </c:ser>
        <c:dLbls>
          <c:showLegendKey val="0"/>
          <c:showVal val="0"/>
          <c:showCatName val="0"/>
          <c:showSerName val="0"/>
          <c:showPercent val="0"/>
          <c:showBubbleSize val="0"/>
        </c:dLbls>
        <c:marker val="1"/>
        <c:smooth val="0"/>
        <c:axId val="-2130082368"/>
        <c:axId val="-2130056112"/>
      </c:lineChart>
      <c:catAx>
        <c:axId val="-21300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0056112"/>
        <c:crosses val="autoZero"/>
        <c:auto val="1"/>
        <c:lblAlgn val="ctr"/>
        <c:lblOffset val="100"/>
        <c:noMultiLvlLbl val="0"/>
      </c:catAx>
      <c:valAx>
        <c:axId val="-2130056112"/>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008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Trước can thiệp</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Trầm cảm mức độ vừa trở lên</c:v>
                </c:pt>
                <c:pt idx="1">
                  <c:v>Lo âu mức độ vừa trở lên</c:v>
                </c:pt>
                <c:pt idx="2">
                  <c:v>Stress mức độ vừa trở lên</c:v>
                </c:pt>
                <c:pt idx="3">
                  <c:v>Trầm cảm/ Lo âu/ Stress mức độ vừa trở lên</c:v>
                </c:pt>
              </c:strCache>
            </c:strRef>
          </c:cat>
          <c:val>
            <c:numRef>
              <c:f>Sheet1!$B$2:$B$5</c:f>
              <c:numCache>
                <c:formatCode>General</c:formatCode>
                <c:ptCount val="4"/>
                <c:pt idx="0">
                  <c:v>39.13</c:v>
                </c:pt>
                <c:pt idx="1">
                  <c:v>26.09</c:v>
                </c:pt>
                <c:pt idx="2">
                  <c:v>47.83</c:v>
                </c:pt>
                <c:pt idx="3">
                  <c:v>52.17</c:v>
                </c:pt>
              </c:numCache>
            </c:numRef>
          </c:val>
          <c:extLst xmlns:c16r2="http://schemas.microsoft.com/office/drawing/2015/06/chart">
            <c:ext xmlns:c16="http://schemas.microsoft.com/office/drawing/2014/chart" uri="{C3380CC4-5D6E-409C-BE32-E72D297353CC}">
              <c16:uniqueId val="{00000000-AC60-46EB-8227-0CE3CAAE8EF8}"/>
            </c:ext>
          </c:extLst>
        </c:ser>
        <c:ser>
          <c:idx val="1"/>
          <c:order val="1"/>
          <c:tx>
            <c:strRef>
              <c:f>Sheet1!$C$1</c:f>
              <c:strCache>
                <c:ptCount val="1"/>
                <c:pt idx="0">
                  <c:v>Sau can thiệp</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Trầm cảm mức độ vừa trở lên</c:v>
                </c:pt>
                <c:pt idx="1">
                  <c:v>Lo âu mức độ vừa trở lên</c:v>
                </c:pt>
                <c:pt idx="2">
                  <c:v>Stress mức độ vừa trở lên</c:v>
                </c:pt>
                <c:pt idx="3">
                  <c:v>Trầm cảm/ Lo âu/ Stress mức độ vừa trở lên</c:v>
                </c:pt>
              </c:strCache>
            </c:strRef>
          </c:cat>
          <c:val>
            <c:numRef>
              <c:f>Sheet1!$C$2:$C$5</c:f>
              <c:numCache>
                <c:formatCode>General</c:formatCode>
                <c:ptCount val="4"/>
                <c:pt idx="0">
                  <c:v>21.05</c:v>
                </c:pt>
                <c:pt idx="1">
                  <c:v>10.53</c:v>
                </c:pt>
                <c:pt idx="2">
                  <c:v>26.32</c:v>
                </c:pt>
                <c:pt idx="3">
                  <c:v>26.32</c:v>
                </c:pt>
              </c:numCache>
            </c:numRef>
          </c:val>
          <c:extLst xmlns:c16r2="http://schemas.microsoft.com/office/drawing/2015/06/chart">
            <c:ext xmlns:c16="http://schemas.microsoft.com/office/drawing/2014/chart" uri="{C3380CC4-5D6E-409C-BE32-E72D297353CC}">
              <c16:uniqueId val="{00000001-AC60-46EB-8227-0CE3CAAE8EF8}"/>
            </c:ext>
          </c:extLst>
        </c:ser>
        <c:dLbls>
          <c:showLegendKey val="0"/>
          <c:showVal val="0"/>
          <c:showCatName val="0"/>
          <c:showSerName val="0"/>
          <c:showPercent val="0"/>
          <c:showBubbleSize val="0"/>
        </c:dLbls>
        <c:gapWidth val="219"/>
        <c:overlap val="-27"/>
        <c:axId val="2124473904"/>
        <c:axId val="-2008724432"/>
      </c:barChart>
      <c:catAx>
        <c:axId val="212447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8724432"/>
        <c:crosses val="autoZero"/>
        <c:auto val="1"/>
        <c:lblAlgn val="ctr"/>
        <c:lblOffset val="100"/>
        <c:noMultiLvlLbl val="0"/>
      </c:catAx>
      <c:valAx>
        <c:axId val="-2008724432"/>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4473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7D7-4065-A90C-E6410FC379C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7D7-4065-A90C-E6410FC379C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7D7-4065-A90C-E6410FC379C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Phỏng vấn tạo động lực</c:v>
                </c:pt>
                <c:pt idx="1">
                  <c:v>Quản lý hành vi tích cực</c:v>
                </c:pt>
                <c:pt idx="2">
                  <c:v>SMS</c:v>
                </c:pt>
              </c:strCache>
            </c:strRef>
          </c:cat>
          <c:val>
            <c:numRef>
              <c:f>Sheet1!$B$2:$B$4</c:f>
              <c:numCache>
                <c:formatCode>General</c:formatCode>
                <c:ptCount val="3"/>
                <c:pt idx="0">
                  <c:v>27.02</c:v>
                </c:pt>
                <c:pt idx="1">
                  <c:v>43.24</c:v>
                </c:pt>
                <c:pt idx="2">
                  <c:v>29.72</c:v>
                </c:pt>
              </c:numCache>
            </c:numRef>
          </c:val>
          <c:extLst xmlns:c16r2="http://schemas.microsoft.com/office/drawing/2015/06/chart">
            <c:ext xmlns:c16="http://schemas.microsoft.com/office/drawing/2014/chart" uri="{C3380CC4-5D6E-409C-BE32-E72D297353CC}">
              <c16:uniqueId val="{00000006-47D7-4065-A90C-E6410FC379C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00594144899208887"/>
          <c:y val="0.851093401387756"/>
          <c:w val="0.72103123009074"/>
          <c:h val="0.144841021132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E6-4CE0-BFE1-4E88F21B4D2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E6-4CE0-BFE1-4E88F21B4D2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Matrix</c:v>
                </c:pt>
                <c:pt idx="1">
                  <c:v>Quản lý hành vi tích cực</c:v>
                </c:pt>
              </c:strCache>
            </c:strRef>
          </c:cat>
          <c:val>
            <c:numRef>
              <c:f>Sheet1!$B$2:$B$3</c:f>
              <c:numCache>
                <c:formatCode>General</c:formatCode>
                <c:ptCount val="2"/>
                <c:pt idx="0">
                  <c:v>47.06</c:v>
                </c:pt>
                <c:pt idx="1">
                  <c:v>52.94</c:v>
                </c:pt>
              </c:numCache>
            </c:numRef>
          </c:val>
          <c:extLst xmlns:c16r2="http://schemas.microsoft.com/office/drawing/2015/06/chart">
            <c:ext xmlns:c16="http://schemas.microsoft.com/office/drawing/2014/chart" uri="{C3380CC4-5D6E-409C-BE32-E72D297353CC}">
              <c16:uniqueId val="{00000004-2AE6-4CE0-BFE1-4E88F21B4D2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24185413586852"/>
          <c:y val="0.82173104061258"/>
          <c:w val="0.775814586413148"/>
          <c:h val="0.08142914411705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62D0B"/>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'VAAC_Slide 2'!$B$3:$B$6</c:f>
              <c:strCache>
                <c:ptCount val="4"/>
                <c:pt idx="0">
                  <c:v>Cần sa</c:v>
                </c:pt>
                <c:pt idx="1">
                  <c:v>Thuốc lắc</c:v>
                </c:pt>
                <c:pt idx="2">
                  <c:v>Methamphetamine</c:v>
                </c:pt>
                <c:pt idx="3">
                  <c:v>Chất dạng thuốc phiện</c:v>
                </c:pt>
              </c:strCache>
            </c:strRef>
          </c:cat>
          <c:val>
            <c:numRef>
              <c:f>'VAAC_Slide 2'!$C$3:$C$6</c:f>
              <c:numCache>
                <c:formatCode>General</c:formatCode>
                <c:ptCount val="4"/>
                <c:pt idx="0">
                  <c:v>0.37</c:v>
                </c:pt>
                <c:pt idx="1">
                  <c:v>6.48</c:v>
                </c:pt>
                <c:pt idx="2">
                  <c:v>18.82999999999999</c:v>
                </c:pt>
                <c:pt idx="3">
                  <c:v>20.82</c:v>
                </c:pt>
              </c:numCache>
            </c:numRef>
          </c:val>
          <c:extLst xmlns:c16r2="http://schemas.microsoft.com/office/drawing/2015/06/chart">
            <c:ext xmlns:c16="http://schemas.microsoft.com/office/drawing/2014/chart" uri="{C3380CC4-5D6E-409C-BE32-E72D297353CC}">
              <c16:uniqueId val="{00000000-8F75-4556-A8F1-6B220917364E}"/>
            </c:ext>
          </c:extLst>
        </c:ser>
        <c:dLbls>
          <c:showLegendKey val="0"/>
          <c:showVal val="0"/>
          <c:showCatName val="0"/>
          <c:showSerName val="0"/>
          <c:showPercent val="0"/>
          <c:showBubbleSize val="0"/>
        </c:dLbls>
        <c:gapWidth val="219"/>
        <c:overlap val="-27"/>
        <c:axId val="-2010864704"/>
        <c:axId val="-2010861456"/>
      </c:barChart>
      <c:catAx>
        <c:axId val="-201086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10861456"/>
        <c:crosses val="autoZero"/>
        <c:auto val="1"/>
        <c:lblAlgn val="ctr"/>
        <c:lblOffset val="100"/>
        <c:noMultiLvlLbl val="0"/>
      </c:catAx>
      <c:valAx>
        <c:axId val="-2010861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10864704"/>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Body)"/>
                <a:ea typeface="+mn-ea"/>
                <a:cs typeface="+mn-cs"/>
              </a:defRPr>
            </a:pPr>
            <a:r>
              <a:rPr lang="en-US" sz="1400" b="1" dirty="0">
                <a:solidFill>
                  <a:schemeClr val="tx1"/>
                </a:solidFill>
                <a:latin typeface="Arial (Body)"/>
              </a:rPr>
              <a:t>M</a:t>
            </a:r>
            <a:r>
              <a:rPr lang="vi-VN" sz="1400" b="1" dirty="0">
                <a:solidFill>
                  <a:schemeClr val="tx1"/>
                </a:solidFill>
                <a:latin typeface="Arial (Body)"/>
              </a:rPr>
              <a:t>ức độ rối loạn sử dụng </a:t>
            </a:r>
            <a:r>
              <a:rPr lang="en-US" sz="1400" b="1" dirty="0">
                <a:solidFill>
                  <a:schemeClr val="tx1"/>
                </a:solidFill>
                <a:latin typeface="Arial (Body)"/>
              </a:rPr>
              <a:t>ATS,</a:t>
            </a:r>
            <a:r>
              <a:rPr lang="vi-VN" sz="1400" b="1" dirty="0">
                <a:solidFill>
                  <a:schemeClr val="tx1"/>
                </a:solidFill>
                <a:latin typeface="Arial (Body)"/>
              </a:rPr>
              <a:t> theo DSM V</a:t>
            </a:r>
            <a:r>
              <a:rPr lang="en-US" sz="1400" b="1" dirty="0">
                <a:solidFill>
                  <a:schemeClr val="tx1"/>
                </a:solidFill>
                <a:latin typeface="Arial (Body)"/>
              </a:rPr>
              <a:t> (n=88)</a:t>
            </a:r>
            <a:endParaRPr lang="vi-VN" sz="1400" b="1" dirty="0">
              <a:solidFill>
                <a:schemeClr val="tx1"/>
              </a:solidFill>
              <a:latin typeface="Arial (Body)"/>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Body)"/>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EE4E-4D0C-AC28-78BAAAAEA283}"/>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EE4E-4D0C-AC28-78BAAAAEA28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Mức độ trung bình trở lên</c:v>
                </c:pt>
                <c:pt idx="1">
                  <c:v>Mức độ nhẹ và bình thường</c:v>
                </c:pt>
              </c:strCache>
            </c:strRef>
          </c:cat>
          <c:val>
            <c:numRef>
              <c:f>Sheet1!$B$2:$B$3</c:f>
              <c:numCache>
                <c:formatCode>General</c:formatCode>
                <c:ptCount val="2"/>
                <c:pt idx="0">
                  <c:v>43.18</c:v>
                </c:pt>
                <c:pt idx="1">
                  <c:v>56.82</c:v>
                </c:pt>
              </c:numCache>
            </c:numRef>
          </c:val>
          <c:extLst xmlns:c16r2="http://schemas.microsoft.com/office/drawing/2015/06/chart">
            <c:ext xmlns:c16="http://schemas.microsoft.com/office/drawing/2014/chart" uri="{C3380CC4-5D6E-409C-BE32-E72D297353CC}">
              <c16:uniqueId val="{00000004-EE4E-4D0C-AC28-78BAAAAEA2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a:solidFill>
                  <a:schemeClr val="tx1"/>
                </a:solidFill>
                <a:latin typeface="Arial" panose="020B0604020202020204" pitchFamily="34" charset="0"/>
                <a:cs typeface="Arial" panose="020B0604020202020204" pitchFamily="34" charset="0"/>
              </a:rPr>
              <a:t>Tình trạng HIV của bệnh nhân (n=88)</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E64-4F5C-AD86-10DE61D9579B}"/>
              </c:ext>
            </c:extLst>
          </c:dPt>
          <c:dPt>
            <c:idx val="1"/>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E64-4F5C-AD86-10DE61D957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Dương tính</c:v>
                </c:pt>
                <c:pt idx="1">
                  <c:v>Âm tính</c:v>
                </c:pt>
              </c:strCache>
            </c:strRef>
          </c:cat>
          <c:val>
            <c:numRef>
              <c:f>Sheet1!$B$2:$B$3</c:f>
              <c:numCache>
                <c:formatCode>General</c:formatCode>
                <c:ptCount val="2"/>
                <c:pt idx="0">
                  <c:v>25.0</c:v>
                </c:pt>
                <c:pt idx="1">
                  <c:v>75.0</c:v>
                </c:pt>
              </c:numCache>
            </c:numRef>
          </c:val>
          <c:extLst xmlns:c16r2="http://schemas.microsoft.com/office/drawing/2015/06/chart">
            <c:ext xmlns:c16="http://schemas.microsoft.com/office/drawing/2014/chart" uri="{C3380CC4-5D6E-409C-BE32-E72D297353CC}">
              <c16:uniqueId val="{00000004-2E64-4F5C-AD86-10DE61D9579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a:solidFill>
                  <a:schemeClr val="tx1"/>
                </a:solidFill>
                <a:latin typeface="Arial" panose="020B0604020202020204" pitchFamily="34" charset="0"/>
                <a:cs typeface="Arial" panose="020B0604020202020204" pitchFamily="34" charset="0"/>
              </a:rPr>
              <a:t>Tỷ lệ bệnh nhân đang điều trị ARV trong số các bệnh nhân HIV (+) (n=22)</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4E2-4D6B-9629-6DD61660828A}"/>
              </c:ext>
            </c:extLst>
          </c:dPt>
          <c:dPt>
            <c:idx val="1"/>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4E2-4D6B-9629-6DD6166082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Đang điều trị ARV</c:v>
                </c:pt>
                <c:pt idx="1">
                  <c:v>Không điều trị ARV</c:v>
                </c:pt>
              </c:strCache>
            </c:strRef>
          </c:cat>
          <c:val>
            <c:numRef>
              <c:f>Sheet1!$B$2:$B$3</c:f>
              <c:numCache>
                <c:formatCode>0.00</c:formatCode>
                <c:ptCount val="2"/>
                <c:pt idx="0">
                  <c:v>95.45454545454546</c:v>
                </c:pt>
                <c:pt idx="1">
                  <c:v>4.545454545454547</c:v>
                </c:pt>
              </c:numCache>
            </c:numRef>
          </c:val>
          <c:extLst xmlns:c16r2="http://schemas.microsoft.com/office/drawing/2015/06/chart">
            <c:ext xmlns:c16="http://schemas.microsoft.com/office/drawing/2014/chart" uri="{C3380CC4-5D6E-409C-BE32-E72D297353CC}">
              <c16:uniqueId val="{00000004-C4E2-4D6B-9629-6DD61660828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latin typeface="Arial" panose="020B0604020202020204" pitchFamily="34" charset="0"/>
                <a:cs typeface="Arial" panose="020B0604020202020204" pitchFamily="34" charset="0"/>
              </a:rPr>
              <a:t>Số</a:t>
            </a:r>
            <a:r>
              <a:rPr lang="en-US" sz="1400" b="1" baseline="0">
                <a:solidFill>
                  <a:schemeClr val="tx1"/>
                </a:solidFill>
                <a:latin typeface="Arial" panose="020B0604020202020204" pitchFamily="34" charset="0"/>
                <a:cs typeface="Arial" panose="020B0604020202020204" pitchFamily="34" charset="0"/>
              </a:rPr>
              <a:t> bệnh nhân có nguy cơ về sức khỏe tâm thần được chuyển gửi (n=27)</a:t>
            </a:r>
            <a:endParaRPr lang="vi-VN" sz="14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435C-4BDC-8C42-CA53175C2A60}"/>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435C-4BDC-8C42-CA53175C2A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Số bệnh nhân có nguy cơ về SKTT được khám chuyên khoa</c:v>
                </c:pt>
                <c:pt idx="1">
                  <c:v>Số bệnh nhân có nguy cơ về SKTT chưa được khám chuyên khoa</c:v>
                </c:pt>
              </c:strCache>
            </c:strRef>
          </c:cat>
          <c:val>
            <c:numRef>
              <c:f>Sheet1!$B$2:$B$3</c:f>
              <c:numCache>
                <c:formatCode>0.00</c:formatCode>
                <c:ptCount val="2"/>
                <c:pt idx="0">
                  <c:v>33.33333333333334</c:v>
                </c:pt>
                <c:pt idx="1">
                  <c:v>66.66666666666664</c:v>
                </c:pt>
              </c:numCache>
            </c:numRef>
          </c:val>
          <c:extLst xmlns:c16r2="http://schemas.microsoft.com/office/drawing/2015/06/chart">
            <c:ext xmlns:c16="http://schemas.microsoft.com/office/drawing/2014/chart" uri="{C3380CC4-5D6E-409C-BE32-E72D297353CC}">
              <c16:uniqueId val="{00000004-435C-4BDC-8C42-CA53175C2A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5472494322547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Tỷ lệ bệnh nhân có kết quả xét nghiệm nước tiểu dương tính với ATS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Tuần 1 (n = 88)</c:v>
                </c:pt>
                <c:pt idx="1">
                  <c:v>Tuần 2 (n=88)</c:v>
                </c:pt>
                <c:pt idx="2">
                  <c:v>Tuần 3 (n=88)</c:v>
                </c:pt>
                <c:pt idx="3">
                  <c:v>Tuần 3 (n=87)</c:v>
                </c:pt>
                <c:pt idx="4">
                  <c:v>Tuần 4 (n=85)</c:v>
                </c:pt>
                <c:pt idx="5">
                  <c:v>Tuần 4 (n=85)</c:v>
                </c:pt>
                <c:pt idx="6">
                  <c:v>Tuần 5 (n=84)</c:v>
                </c:pt>
                <c:pt idx="7">
                  <c:v>Tuần 5 (n=83)</c:v>
                </c:pt>
                <c:pt idx="8">
                  <c:v>Tuần 6 (n=81)</c:v>
                </c:pt>
                <c:pt idx="9">
                  <c:v>Tuần 6 (n=81)</c:v>
                </c:pt>
                <c:pt idx="10">
                  <c:v>Tuần7 (n=82)</c:v>
                </c:pt>
                <c:pt idx="11">
                  <c:v>Tuần 8 (n=81)</c:v>
                </c:pt>
              </c:strCache>
            </c:strRef>
          </c:cat>
          <c:val>
            <c:numRef>
              <c:f>Sheet1!$B$2:$B$13</c:f>
              <c:numCache>
                <c:formatCode>General</c:formatCode>
                <c:ptCount val="12"/>
                <c:pt idx="0">
                  <c:v>7.95</c:v>
                </c:pt>
                <c:pt idx="1">
                  <c:v>11.36</c:v>
                </c:pt>
                <c:pt idx="2">
                  <c:v>10.23</c:v>
                </c:pt>
                <c:pt idx="3">
                  <c:v>8.05</c:v>
                </c:pt>
                <c:pt idx="4">
                  <c:v>10.59</c:v>
                </c:pt>
                <c:pt idx="5">
                  <c:v>7.06</c:v>
                </c:pt>
                <c:pt idx="6">
                  <c:v>13.1</c:v>
                </c:pt>
                <c:pt idx="7">
                  <c:v>7.23</c:v>
                </c:pt>
                <c:pt idx="8">
                  <c:v>11.11</c:v>
                </c:pt>
                <c:pt idx="9">
                  <c:v>4.94</c:v>
                </c:pt>
                <c:pt idx="10">
                  <c:v>2.44</c:v>
                </c:pt>
                <c:pt idx="11">
                  <c:v>3.7</c:v>
                </c:pt>
              </c:numCache>
            </c:numRef>
          </c:val>
          <c:smooth val="0"/>
          <c:extLst xmlns:c16r2="http://schemas.microsoft.com/office/drawing/2015/06/chart">
            <c:ext xmlns:c16="http://schemas.microsoft.com/office/drawing/2014/chart" uri="{C3380CC4-5D6E-409C-BE32-E72D297353CC}">
              <c16:uniqueId val="{00000000-81BC-AA4C-831A-0ACC7532769B}"/>
            </c:ext>
          </c:extLst>
        </c:ser>
        <c:ser>
          <c:idx val="1"/>
          <c:order val="1"/>
          <c:tx>
            <c:strRef>
              <c:f>Sheet1!$C$1</c:f>
              <c:strCache>
                <c:ptCount val="1"/>
                <c:pt idx="0">
                  <c:v>Tỷ lệ bệnh nhân có kết quả xét nghiệm nước tiểu dơng tính với CDTP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Sheet1!$A$2:$A$13</c:f>
              <c:strCache>
                <c:ptCount val="12"/>
                <c:pt idx="0">
                  <c:v>Tuần 1 (n = 88)</c:v>
                </c:pt>
                <c:pt idx="1">
                  <c:v>Tuần 2 (n=88)</c:v>
                </c:pt>
                <c:pt idx="2">
                  <c:v>Tuần 3 (n=88)</c:v>
                </c:pt>
                <c:pt idx="3">
                  <c:v>Tuần 3 (n=87)</c:v>
                </c:pt>
                <c:pt idx="4">
                  <c:v>Tuần 4 (n=85)</c:v>
                </c:pt>
                <c:pt idx="5">
                  <c:v>Tuần 4 (n=85)</c:v>
                </c:pt>
                <c:pt idx="6">
                  <c:v>Tuần 5 (n=84)</c:v>
                </c:pt>
                <c:pt idx="7">
                  <c:v>Tuần 5 (n=83)</c:v>
                </c:pt>
                <c:pt idx="8">
                  <c:v>Tuần 6 (n=81)</c:v>
                </c:pt>
                <c:pt idx="9">
                  <c:v>Tuần 6 (n=81)</c:v>
                </c:pt>
                <c:pt idx="10">
                  <c:v>Tuần7 (n=82)</c:v>
                </c:pt>
                <c:pt idx="11">
                  <c:v>Tuần 8 (n=81)</c:v>
                </c:pt>
              </c:strCache>
            </c:strRef>
          </c:cat>
          <c:val>
            <c:numRef>
              <c:f>Sheet1!$C$2:$C$13</c:f>
              <c:numCache>
                <c:formatCode>General</c:formatCode>
                <c:ptCount val="12"/>
                <c:pt idx="0">
                  <c:v>37.5</c:v>
                </c:pt>
                <c:pt idx="1">
                  <c:v>28.41</c:v>
                </c:pt>
                <c:pt idx="2">
                  <c:v>39.37</c:v>
                </c:pt>
                <c:pt idx="3">
                  <c:v>37.93</c:v>
                </c:pt>
                <c:pt idx="4">
                  <c:v>30.59</c:v>
                </c:pt>
                <c:pt idx="5">
                  <c:v>27.06</c:v>
                </c:pt>
                <c:pt idx="6">
                  <c:v>36.9</c:v>
                </c:pt>
                <c:pt idx="7">
                  <c:v>27.71</c:v>
                </c:pt>
                <c:pt idx="8">
                  <c:v>32.1</c:v>
                </c:pt>
                <c:pt idx="9">
                  <c:v>17.28</c:v>
                </c:pt>
                <c:pt idx="10">
                  <c:v>6.1</c:v>
                </c:pt>
                <c:pt idx="11">
                  <c:v>12.35</c:v>
                </c:pt>
              </c:numCache>
            </c:numRef>
          </c:val>
          <c:smooth val="0"/>
          <c:extLst xmlns:c16r2="http://schemas.microsoft.com/office/drawing/2015/06/chart">
            <c:ext xmlns:c16="http://schemas.microsoft.com/office/drawing/2014/chart" uri="{C3380CC4-5D6E-409C-BE32-E72D297353CC}">
              <c16:uniqueId val="{00000001-81BC-AA4C-831A-0ACC7532769B}"/>
            </c:ext>
          </c:extLst>
        </c:ser>
        <c:ser>
          <c:idx val="2"/>
          <c:order val="2"/>
          <c:tx>
            <c:strRef>
              <c:f>Sheet1!$D$1</c:f>
              <c:strCache>
                <c:ptCount val="1"/>
                <c:pt idx="0">
                  <c:v>Tỷ lệ bệnh nhân có kết quả xét nghiệm nước tiểu dương tính với cả ATS và CDTP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Sheet1!$A$2:$A$13</c:f>
              <c:strCache>
                <c:ptCount val="12"/>
                <c:pt idx="0">
                  <c:v>Tuần 1 (n = 88)</c:v>
                </c:pt>
                <c:pt idx="1">
                  <c:v>Tuần 2 (n=88)</c:v>
                </c:pt>
                <c:pt idx="2">
                  <c:v>Tuần 3 (n=88)</c:v>
                </c:pt>
                <c:pt idx="3">
                  <c:v>Tuần 3 (n=87)</c:v>
                </c:pt>
                <c:pt idx="4">
                  <c:v>Tuần 4 (n=85)</c:v>
                </c:pt>
                <c:pt idx="5">
                  <c:v>Tuần 4 (n=85)</c:v>
                </c:pt>
                <c:pt idx="6">
                  <c:v>Tuần 5 (n=84)</c:v>
                </c:pt>
                <c:pt idx="7">
                  <c:v>Tuần 5 (n=83)</c:v>
                </c:pt>
                <c:pt idx="8">
                  <c:v>Tuần 6 (n=81)</c:v>
                </c:pt>
                <c:pt idx="9">
                  <c:v>Tuần 6 (n=81)</c:v>
                </c:pt>
                <c:pt idx="10">
                  <c:v>Tuần7 (n=82)</c:v>
                </c:pt>
                <c:pt idx="11">
                  <c:v>Tuần 8 (n=81)</c:v>
                </c:pt>
              </c:strCache>
            </c:strRef>
          </c:cat>
          <c:val>
            <c:numRef>
              <c:f>Sheet1!$D$2:$D$13</c:f>
              <c:numCache>
                <c:formatCode>General</c:formatCode>
                <c:ptCount val="12"/>
                <c:pt idx="0">
                  <c:v>4.55</c:v>
                </c:pt>
                <c:pt idx="1">
                  <c:v>6.819999999999998</c:v>
                </c:pt>
                <c:pt idx="2">
                  <c:v>5.68</c:v>
                </c:pt>
                <c:pt idx="3">
                  <c:v>3.45</c:v>
                </c:pt>
                <c:pt idx="4">
                  <c:v>7.06</c:v>
                </c:pt>
                <c:pt idx="5">
                  <c:v>5.88</c:v>
                </c:pt>
                <c:pt idx="6">
                  <c:v>10.71</c:v>
                </c:pt>
                <c:pt idx="7">
                  <c:v>6.02</c:v>
                </c:pt>
                <c:pt idx="8">
                  <c:v>7.41</c:v>
                </c:pt>
                <c:pt idx="9">
                  <c:v>2.47</c:v>
                </c:pt>
                <c:pt idx="10">
                  <c:v>2.44</c:v>
                </c:pt>
                <c:pt idx="11">
                  <c:v>2.47</c:v>
                </c:pt>
              </c:numCache>
            </c:numRef>
          </c:val>
          <c:smooth val="0"/>
          <c:extLst xmlns:c16r2="http://schemas.microsoft.com/office/drawing/2015/06/chart">
            <c:ext xmlns:c16="http://schemas.microsoft.com/office/drawing/2014/chart" uri="{C3380CC4-5D6E-409C-BE32-E72D297353CC}">
              <c16:uniqueId val="{00000002-81BC-AA4C-831A-0ACC7532769B}"/>
            </c:ext>
          </c:extLst>
        </c:ser>
        <c:dLbls>
          <c:showLegendKey val="0"/>
          <c:showVal val="0"/>
          <c:showCatName val="0"/>
          <c:showSerName val="0"/>
          <c:showPercent val="0"/>
          <c:showBubbleSize val="0"/>
        </c:dLbls>
        <c:marker val="1"/>
        <c:smooth val="0"/>
        <c:axId val="-2109640272"/>
        <c:axId val="-2109661200"/>
      </c:lineChart>
      <c:catAx>
        <c:axId val="-210964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9661200"/>
        <c:crosses val="autoZero"/>
        <c:auto val="1"/>
        <c:lblAlgn val="ctr"/>
        <c:lblOffset val="100"/>
        <c:noMultiLvlLbl val="0"/>
      </c:catAx>
      <c:valAx>
        <c:axId val="-2109661200"/>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964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Trước can thiệp</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Trầm cảm mức độ vừa trở lên</c:v>
                </c:pt>
                <c:pt idx="1">
                  <c:v>Lo âu mức độ vừa trở lên</c:v>
                </c:pt>
                <c:pt idx="2">
                  <c:v>Stress mức độ vừa trở lên</c:v>
                </c:pt>
                <c:pt idx="3">
                  <c:v>Trầm cảm/ Lo âu/ Stress mức độ vừa trở lên</c:v>
                </c:pt>
              </c:strCache>
            </c:strRef>
          </c:cat>
          <c:val>
            <c:numRef>
              <c:f>Sheet1!$B$2:$B$5</c:f>
              <c:numCache>
                <c:formatCode>General</c:formatCode>
                <c:ptCount val="4"/>
                <c:pt idx="0">
                  <c:v>7.95</c:v>
                </c:pt>
                <c:pt idx="1">
                  <c:v>11.36</c:v>
                </c:pt>
                <c:pt idx="2">
                  <c:v>14.77</c:v>
                </c:pt>
                <c:pt idx="3">
                  <c:v>18.18</c:v>
                </c:pt>
              </c:numCache>
            </c:numRef>
          </c:val>
          <c:extLst xmlns:c16r2="http://schemas.microsoft.com/office/drawing/2015/06/chart">
            <c:ext xmlns:c16="http://schemas.microsoft.com/office/drawing/2014/chart" uri="{C3380CC4-5D6E-409C-BE32-E72D297353CC}">
              <c16:uniqueId val="{00000000-7EFD-47A3-8F91-882867916E44}"/>
            </c:ext>
          </c:extLst>
        </c:ser>
        <c:ser>
          <c:idx val="1"/>
          <c:order val="1"/>
          <c:tx>
            <c:strRef>
              <c:f>Sheet1!$C$1</c:f>
              <c:strCache>
                <c:ptCount val="1"/>
                <c:pt idx="0">
                  <c:v>Sau can thiệp</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Trầm cảm mức độ vừa trở lên</c:v>
                </c:pt>
                <c:pt idx="1">
                  <c:v>Lo âu mức độ vừa trở lên</c:v>
                </c:pt>
                <c:pt idx="2">
                  <c:v>Stress mức độ vừa trở lên</c:v>
                </c:pt>
                <c:pt idx="3">
                  <c:v>Trầm cảm/ Lo âu/ Stress mức độ vừa trở lên</c:v>
                </c:pt>
              </c:strCache>
            </c:strRef>
          </c:cat>
          <c:val>
            <c:numRef>
              <c:f>Sheet1!$C$2:$C$5</c:f>
              <c:numCache>
                <c:formatCode>General</c:formatCode>
                <c:ptCount val="4"/>
                <c:pt idx="0">
                  <c:v>8.64</c:v>
                </c:pt>
                <c:pt idx="1">
                  <c:v>9.09</c:v>
                </c:pt>
                <c:pt idx="2">
                  <c:v>9.09</c:v>
                </c:pt>
                <c:pt idx="3">
                  <c:v>12.35</c:v>
                </c:pt>
              </c:numCache>
            </c:numRef>
          </c:val>
          <c:extLst xmlns:c16r2="http://schemas.microsoft.com/office/drawing/2015/06/chart">
            <c:ext xmlns:c16="http://schemas.microsoft.com/office/drawing/2014/chart" uri="{C3380CC4-5D6E-409C-BE32-E72D297353CC}">
              <c16:uniqueId val="{00000001-7EFD-47A3-8F91-882867916E44}"/>
            </c:ext>
          </c:extLst>
        </c:ser>
        <c:dLbls>
          <c:showLegendKey val="0"/>
          <c:showVal val="0"/>
          <c:showCatName val="0"/>
          <c:showSerName val="0"/>
          <c:showPercent val="0"/>
          <c:showBubbleSize val="0"/>
        </c:dLbls>
        <c:gapWidth val="219"/>
        <c:overlap val="-27"/>
        <c:axId val="-2030006288"/>
        <c:axId val="-2030009168"/>
      </c:barChart>
      <c:catAx>
        <c:axId val="-20300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0009168"/>
        <c:crosses val="autoZero"/>
        <c:auto val="1"/>
        <c:lblAlgn val="ctr"/>
        <c:lblOffset val="100"/>
        <c:noMultiLvlLbl val="0"/>
      </c:catAx>
      <c:valAx>
        <c:axId val="-2030009168"/>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0006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Body)"/>
                <a:ea typeface="+mn-ea"/>
                <a:cs typeface="+mn-cs"/>
              </a:defRPr>
            </a:pPr>
            <a:r>
              <a:rPr lang="en-US" sz="1400" b="1">
                <a:solidFill>
                  <a:schemeClr val="tx1"/>
                </a:solidFill>
                <a:latin typeface="Arial (Body)"/>
              </a:rPr>
              <a:t>M</a:t>
            </a:r>
            <a:r>
              <a:rPr lang="vi-VN" sz="1400" b="1">
                <a:solidFill>
                  <a:schemeClr val="tx1"/>
                </a:solidFill>
                <a:latin typeface="Arial (Body)"/>
              </a:rPr>
              <a:t>ức độ rối loạn sử dụng chất</a:t>
            </a:r>
            <a:r>
              <a:rPr lang="en-US" sz="1400" b="1">
                <a:solidFill>
                  <a:schemeClr val="tx1"/>
                </a:solidFill>
                <a:latin typeface="Arial (Body)"/>
              </a:rPr>
              <a:t>,</a:t>
            </a:r>
            <a:r>
              <a:rPr lang="vi-VN" sz="1400" b="1">
                <a:solidFill>
                  <a:schemeClr val="tx1"/>
                </a:solidFill>
                <a:latin typeface="Arial (Body)"/>
              </a:rPr>
              <a:t> theo DSM V</a:t>
            </a:r>
            <a:r>
              <a:rPr lang="en-US" sz="1400" b="1">
                <a:solidFill>
                  <a:schemeClr val="tx1"/>
                </a:solidFill>
                <a:latin typeface="Arial (Body)"/>
              </a:rPr>
              <a:t> (n=23)</a:t>
            </a:r>
            <a:endParaRPr lang="vi-VN" sz="1400" b="1">
              <a:solidFill>
                <a:schemeClr val="tx1"/>
              </a:solidFill>
              <a:latin typeface="Arial (Body)"/>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Body)"/>
              <a:ea typeface="+mn-ea"/>
              <a:cs typeface="+mn-cs"/>
            </a:defRPr>
          </a:pPr>
          <a:endParaRPr lang="en-US"/>
        </a:p>
      </c:txPr>
    </c:title>
    <c:autoTitleDeleted val="0"/>
    <c:plotArea>
      <c:layout/>
      <c:pieChart>
        <c:varyColors val="1"/>
        <c:ser>
          <c:idx val="0"/>
          <c:order val="0"/>
          <c:tx>
            <c:strRef>
              <c:f>Sheet1!$B$1</c:f>
              <c:strCache>
                <c:ptCount val="1"/>
                <c:pt idx="0">
                  <c:v>Kết quả sàng lọc theo Psychosis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339E-4E53-AC86-B79CF4DC05E6}"/>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339E-4E53-AC86-B79CF4DC05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Mức độ trung bình trở lên</c:v>
                </c:pt>
                <c:pt idx="1">
                  <c:v>Mức độ nhẹ và bình thường</c:v>
                </c:pt>
              </c:strCache>
            </c:strRef>
          </c:cat>
          <c:val>
            <c:numRef>
              <c:f>Sheet1!$B$2:$B$3</c:f>
              <c:numCache>
                <c:formatCode>General</c:formatCode>
                <c:ptCount val="2"/>
                <c:pt idx="0">
                  <c:v>82.61</c:v>
                </c:pt>
                <c:pt idx="1">
                  <c:v>17.39</c:v>
                </c:pt>
              </c:numCache>
            </c:numRef>
          </c:val>
          <c:extLst xmlns:c16r2="http://schemas.microsoft.com/office/drawing/2015/06/chart">
            <c:ext xmlns:c16="http://schemas.microsoft.com/office/drawing/2014/chart" uri="{C3380CC4-5D6E-409C-BE32-E72D297353CC}">
              <c16:uniqueId val="{00000004-339E-4E53-AC86-B79CF4DC05E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276236327366"/>
          <c:y val="0.330946472461729"/>
          <c:w val="0.33129686915144"/>
          <c:h val="0.3938118909691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5F07A-AF91-490B-9B5E-1F684D14D9D4}"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0A6A6A19-F0D8-482F-882C-43A37CC9EFE8}">
      <dgm:prSet phldrT="[Text]" custT="1"/>
      <dgm:spPr/>
      <dgm:t>
        <a:bodyPr/>
        <a:lstStyle/>
        <a:p>
          <a:r>
            <a:rPr lang="en-US" sz="1800" b="1" dirty="0" err="1">
              <a:solidFill>
                <a:schemeClr val="accent4">
                  <a:lumMod val="50000"/>
                </a:schemeClr>
              </a:solidFill>
            </a:rPr>
            <a:t>Qu</a:t>
          </a:r>
          <a:r>
            <a:rPr lang="vi-VN" sz="1800" b="1" dirty="0">
              <a:solidFill>
                <a:schemeClr val="accent4">
                  <a:lumMod val="50000"/>
                </a:schemeClr>
              </a:solidFill>
            </a:rPr>
            <a:t>ản</a:t>
          </a:r>
          <a:r>
            <a:rPr lang="en-US" sz="1800" b="1" dirty="0">
              <a:solidFill>
                <a:schemeClr val="accent4">
                  <a:lumMod val="50000"/>
                </a:schemeClr>
              </a:solidFill>
            </a:rPr>
            <a:t> l</a:t>
          </a:r>
          <a:r>
            <a:rPr lang="vi-VN" sz="1800" b="1" dirty="0">
              <a:solidFill>
                <a:schemeClr val="accent4">
                  <a:lumMod val="50000"/>
                </a:schemeClr>
              </a:solidFill>
            </a:rPr>
            <a:t>ý</a:t>
          </a:r>
          <a:r>
            <a:rPr lang="en-US" sz="1800" b="1" dirty="0">
              <a:solidFill>
                <a:schemeClr val="accent4">
                  <a:lumMod val="50000"/>
                </a:schemeClr>
              </a:solidFill>
            </a:rPr>
            <a:t> h</a:t>
          </a:r>
          <a:r>
            <a:rPr lang="vi-VN" sz="1800" b="1" dirty="0">
              <a:solidFill>
                <a:schemeClr val="accent4">
                  <a:lumMod val="50000"/>
                </a:schemeClr>
              </a:solidFill>
            </a:rPr>
            <a:t>ành</a:t>
          </a:r>
          <a:r>
            <a:rPr lang="en-US" sz="1800" b="1" dirty="0">
              <a:solidFill>
                <a:schemeClr val="accent4">
                  <a:lumMod val="50000"/>
                </a:schemeClr>
              </a:solidFill>
            </a:rPr>
            <a:t> vi t</a:t>
          </a:r>
          <a:r>
            <a:rPr lang="vi-VN" sz="1800" b="1" dirty="0">
              <a:solidFill>
                <a:schemeClr val="accent4">
                  <a:lumMod val="50000"/>
                </a:schemeClr>
              </a:solidFill>
            </a:rPr>
            <a:t>ích</a:t>
          </a:r>
          <a:r>
            <a:rPr lang="en-US" sz="1800" b="1" dirty="0">
              <a:solidFill>
                <a:schemeClr val="accent4">
                  <a:lumMod val="50000"/>
                </a:schemeClr>
              </a:solidFill>
            </a:rPr>
            <a:t> c</a:t>
          </a:r>
          <a:r>
            <a:rPr lang="vi-VN" sz="1800" b="1" dirty="0">
              <a:solidFill>
                <a:schemeClr val="accent4">
                  <a:lumMod val="50000"/>
                </a:schemeClr>
              </a:solidFill>
            </a:rPr>
            <a:t>ự</a:t>
          </a:r>
          <a:r>
            <a:rPr lang="en-US" sz="1800" b="1" dirty="0">
              <a:solidFill>
                <a:schemeClr val="accent4">
                  <a:lumMod val="50000"/>
                </a:schemeClr>
              </a:solidFill>
            </a:rPr>
            <a:t>c</a:t>
          </a:r>
          <a:endParaRPr lang="vi-VN" sz="1800" b="1" dirty="0">
            <a:solidFill>
              <a:schemeClr val="accent4">
                <a:lumMod val="50000"/>
              </a:schemeClr>
            </a:solidFill>
          </a:endParaRPr>
        </a:p>
      </dgm:t>
    </dgm:pt>
    <dgm:pt modelId="{1DC096A6-A432-42CE-8B7D-3FD9997BBB05}" type="parTrans" cxnId="{5999438A-66EE-4BDF-88AB-65AA85EB537E}">
      <dgm:prSet/>
      <dgm:spPr/>
      <dgm:t>
        <a:bodyPr/>
        <a:lstStyle/>
        <a:p>
          <a:endParaRPr lang="vi-VN"/>
        </a:p>
      </dgm:t>
    </dgm:pt>
    <dgm:pt modelId="{FE56BA96-F65E-4D2A-9F22-9C3B527E0EEB}" type="sibTrans" cxnId="{5999438A-66EE-4BDF-88AB-65AA85EB537E}">
      <dgm:prSet/>
      <dgm:spPr/>
      <dgm:t>
        <a:bodyPr/>
        <a:lstStyle/>
        <a:p>
          <a:endParaRPr lang="vi-VN"/>
        </a:p>
      </dgm:t>
    </dgm:pt>
    <dgm:pt modelId="{10C33635-38C8-4698-A629-A3FBA56C236B}" type="pres">
      <dgm:prSet presAssocID="{FCC5F07A-AF91-490B-9B5E-1F684D14D9D4}" presName="Name0" presStyleCnt="0">
        <dgm:presLayoutVars>
          <dgm:dir/>
          <dgm:resizeHandles val="exact"/>
        </dgm:presLayoutVars>
      </dgm:prSet>
      <dgm:spPr/>
    </dgm:pt>
    <dgm:pt modelId="{52D3558E-A702-4BF9-B1D9-255E89499572}" type="pres">
      <dgm:prSet presAssocID="{0A6A6A19-F0D8-482F-882C-43A37CC9EFE8}" presName="composite" presStyleCnt="0"/>
      <dgm:spPr/>
    </dgm:pt>
    <dgm:pt modelId="{8CF355A6-6FF6-4813-A525-C48DDF04971E}" type="pres">
      <dgm:prSet presAssocID="{0A6A6A19-F0D8-482F-882C-43A37CC9EFE8}" presName="rect1"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D:\HMU\ATS intervention\Pictures\IMG_20180827_114234_HDR.jpg"/>
        </a:ext>
      </dgm:extLst>
    </dgm:pt>
    <dgm:pt modelId="{DD254443-6D1C-456A-B2BF-66FAF92400C8}" type="pres">
      <dgm:prSet presAssocID="{0A6A6A19-F0D8-482F-882C-43A37CC9EFE8}" presName="rect2" presStyleLbl="trBgShp" presStyleIdx="0" presStyleCnt="1">
        <dgm:presLayoutVars>
          <dgm:bulletEnabled val="1"/>
        </dgm:presLayoutVars>
      </dgm:prSet>
      <dgm:spPr/>
      <dgm:t>
        <a:bodyPr/>
        <a:lstStyle/>
        <a:p>
          <a:endParaRPr lang="en-US"/>
        </a:p>
      </dgm:t>
    </dgm:pt>
  </dgm:ptLst>
  <dgm:cxnLst>
    <dgm:cxn modelId="{4A83A4A5-C981-4BDA-9BE9-D41199A93CF4}" type="presOf" srcId="{FCC5F07A-AF91-490B-9B5E-1F684D14D9D4}" destId="{10C33635-38C8-4698-A629-A3FBA56C236B}" srcOrd="0" destOrd="0" presId="urn:microsoft.com/office/officeart/2008/layout/BendingPictureSemiTransparentText"/>
    <dgm:cxn modelId="{5999438A-66EE-4BDF-88AB-65AA85EB537E}" srcId="{FCC5F07A-AF91-490B-9B5E-1F684D14D9D4}" destId="{0A6A6A19-F0D8-482F-882C-43A37CC9EFE8}" srcOrd="0" destOrd="0" parTransId="{1DC096A6-A432-42CE-8B7D-3FD9997BBB05}" sibTransId="{FE56BA96-F65E-4D2A-9F22-9C3B527E0EEB}"/>
    <dgm:cxn modelId="{E1C8E3C0-E8DA-4A96-912F-6DD67B50B933}" type="presOf" srcId="{0A6A6A19-F0D8-482F-882C-43A37CC9EFE8}" destId="{DD254443-6D1C-456A-B2BF-66FAF92400C8}" srcOrd="0" destOrd="0" presId="urn:microsoft.com/office/officeart/2008/layout/BendingPictureSemiTransparentText"/>
    <dgm:cxn modelId="{E374FC48-DFF1-45D1-8360-E9A07B9D4BC4}" type="presParOf" srcId="{10C33635-38C8-4698-A629-A3FBA56C236B}" destId="{52D3558E-A702-4BF9-B1D9-255E89499572}" srcOrd="0" destOrd="0" presId="urn:microsoft.com/office/officeart/2008/layout/BendingPictureSemiTransparentText"/>
    <dgm:cxn modelId="{3DE5FF73-4C86-4076-ACE9-2F910B5C45FE}" type="presParOf" srcId="{52D3558E-A702-4BF9-B1D9-255E89499572}" destId="{8CF355A6-6FF6-4813-A525-C48DDF04971E}" srcOrd="0" destOrd="0" presId="urn:microsoft.com/office/officeart/2008/layout/BendingPictureSemiTransparentText"/>
    <dgm:cxn modelId="{188B54D4-DE5B-42C9-8F0F-56DE3E6FD17E}" type="presParOf" srcId="{52D3558E-A702-4BF9-B1D9-255E89499572}" destId="{DD254443-6D1C-456A-B2BF-66FAF92400C8}"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C6909-1897-4654-AFEA-BB6371818A79}"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FEFBE1BB-23D5-409A-92AC-03B27DA02BB0}">
      <dgm:prSet phldrT="[Text]" custT="1"/>
      <dgm:spPr/>
      <dgm:t>
        <a:bodyPr/>
        <a:lstStyle/>
        <a:p>
          <a:r>
            <a:rPr lang="en-US" sz="1800" b="1" dirty="0" err="1">
              <a:solidFill>
                <a:srgbClr val="FFFF00"/>
              </a:solidFill>
            </a:rPr>
            <a:t>Ph</a:t>
          </a:r>
          <a:r>
            <a:rPr lang="vi-VN" sz="1800" b="1" dirty="0">
              <a:solidFill>
                <a:srgbClr val="FFFF00"/>
              </a:solidFill>
            </a:rPr>
            <a:t>ỏng</a:t>
          </a:r>
          <a:r>
            <a:rPr lang="en-US" sz="1800" b="1" dirty="0">
              <a:solidFill>
                <a:srgbClr val="FFFF00"/>
              </a:solidFill>
            </a:rPr>
            <a:t> v</a:t>
          </a:r>
          <a:r>
            <a:rPr lang="vi-VN" sz="1800" b="1" dirty="0">
              <a:solidFill>
                <a:srgbClr val="FFFF00"/>
              </a:solidFill>
            </a:rPr>
            <a:t>ấn</a:t>
          </a:r>
          <a:r>
            <a:rPr lang="en-US" sz="1800" b="1" dirty="0">
              <a:solidFill>
                <a:srgbClr val="FFFF00"/>
              </a:solidFill>
            </a:rPr>
            <a:t> t</a:t>
          </a:r>
          <a:r>
            <a:rPr lang="vi-VN" sz="1800" b="1" dirty="0">
              <a:solidFill>
                <a:srgbClr val="FFFF00"/>
              </a:solidFill>
            </a:rPr>
            <a:t>ạo</a:t>
          </a:r>
          <a:r>
            <a:rPr lang="en-US" sz="1800" b="1" dirty="0">
              <a:solidFill>
                <a:srgbClr val="FFFF00"/>
              </a:solidFill>
            </a:rPr>
            <a:t> </a:t>
          </a:r>
          <a:r>
            <a:rPr lang="vi-VN" sz="1800" b="1" dirty="0">
              <a:solidFill>
                <a:srgbClr val="FFFF00"/>
              </a:solidFill>
            </a:rPr>
            <a:t>động</a:t>
          </a:r>
          <a:r>
            <a:rPr lang="en-US" sz="1800" b="1" dirty="0">
              <a:solidFill>
                <a:srgbClr val="FFFF00"/>
              </a:solidFill>
            </a:rPr>
            <a:t> l</a:t>
          </a:r>
          <a:r>
            <a:rPr lang="vi-VN" sz="1800" b="1" dirty="0">
              <a:solidFill>
                <a:srgbClr val="FFFF00"/>
              </a:solidFill>
            </a:rPr>
            <a:t>ực</a:t>
          </a:r>
        </a:p>
      </dgm:t>
    </dgm:pt>
    <dgm:pt modelId="{10C6E150-ADA2-4E46-805A-6D9BF3BD438E}" type="parTrans" cxnId="{192BB7E6-D50E-4A9E-81E0-22D6CC297CB5}">
      <dgm:prSet/>
      <dgm:spPr/>
      <dgm:t>
        <a:bodyPr/>
        <a:lstStyle/>
        <a:p>
          <a:endParaRPr lang="vi-VN"/>
        </a:p>
      </dgm:t>
    </dgm:pt>
    <dgm:pt modelId="{8E906865-7D69-4A49-BBB4-216C5DA6BE92}" type="sibTrans" cxnId="{192BB7E6-D50E-4A9E-81E0-22D6CC297CB5}">
      <dgm:prSet/>
      <dgm:spPr/>
      <dgm:t>
        <a:bodyPr/>
        <a:lstStyle/>
        <a:p>
          <a:endParaRPr lang="vi-VN"/>
        </a:p>
      </dgm:t>
    </dgm:pt>
    <dgm:pt modelId="{5E5478DD-3194-4756-A10B-40D4902B8683}" type="pres">
      <dgm:prSet presAssocID="{D73C6909-1897-4654-AFEA-BB6371818A79}" presName="Name0" presStyleCnt="0">
        <dgm:presLayoutVars>
          <dgm:dir/>
          <dgm:resizeHandles val="exact"/>
        </dgm:presLayoutVars>
      </dgm:prSet>
      <dgm:spPr/>
    </dgm:pt>
    <dgm:pt modelId="{626770B1-FEEC-4F7E-A6D5-3CEA1C53A585}" type="pres">
      <dgm:prSet presAssocID="{FEFBE1BB-23D5-409A-92AC-03B27DA02BB0}" presName="composite" presStyleCnt="0"/>
      <dgm:spPr/>
    </dgm:pt>
    <dgm:pt modelId="{6A10DC8F-0BF7-45B8-B8DE-91B4CFB76622}" type="pres">
      <dgm:prSet presAssocID="{FEFBE1BB-23D5-409A-92AC-03B27DA02BB0}" presName="rect1"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D:\HMU\ATS intervention\Pictures\Đánh giá sau can thiệp.jpg"/>
        </a:ext>
      </dgm:extLst>
    </dgm:pt>
    <dgm:pt modelId="{666A7F39-B8C8-4FA4-BC02-C702CA834AD6}" type="pres">
      <dgm:prSet presAssocID="{FEFBE1BB-23D5-409A-92AC-03B27DA02BB0}" presName="rect2" presStyleLbl="trBgShp" presStyleIdx="0" presStyleCnt="1">
        <dgm:presLayoutVars>
          <dgm:bulletEnabled val="1"/>
        </dgm:presLayoutVars>
      </dgm:prSet>
      <dgm:spPr/>
      <dgm:t>
        <a:bodyPr/>
        <a:lstStyle/>
        <a:p>
          <a:endParaRPr lang="en-US"/>
        </a:p>
      </dgm:t>
    </dgm:pt>
  </dgm:ptLst>
  <dgm:cxnLst>
    <dgm:cxn modelId="{192BB7E6-D50E-4A9E-81E0-22D6CC297CB5}" srcId="{D73C6909-1897-4654-AFEA-BB6371818A79}" destId="{FEFBE1BB-23D5-409A-92AC-03B27DA02BB0}" srcOrd="0" destOrd="0" parTransId="{10C6E150-ADA2-4E46-805A-6D9BF3BD438E}" sibTransId="{8E906865-7D69-4A49-BBB4-216C5DA6BE92}"/>
    <dgm:cxn modelId="{15A93728-5903-4DD3-9520-72DE84C11D49}" type="presOf" srcId="{D73C6909-1897-4654-AFEA-BB6371818A79}" destId="{5E5478DD-3194-4756-A10B-40D4902B8683}" srcOrd="0" destOrd="0" presId="urn:microsoft.com/office/officeart/2008/layout/BendingPictureSemiTransparentText"/>
    <dgm:cxn modelId="{9004F3BD-356C-4787-AAF4-71DA00D897B1}" type="presOf" srcId="{FEFBE1BB-23D5-409A-92AC-03B27DA02BB0}" destId="{666A7F39-B8C8-4FA4-BC02-C702CA834AD6}" srcOrd="0" destOrd="0" presId="urn:microsoft.com/office/officeart/2008/layout/BendingPictureSemiTransparentText"/>
    <dgm:cxn modelId="{073D7A32-08E5-48D9-BEE7-1D0AED985422}" type="presParOf" srcId="{5E5478DD-3194-4756-A10B-40D4902B8683}" destId="{626770B1-FEEC-4F7E-A6D5-3CEA1C53A585}" srcOrd="0" destOrd="0" presId="urn:microsoft.com/office/officeart/2008/layout/BendingPictureSemiTransparentText"/>
    <dgm:cxn modelId="{BF319190-C1D6-4F88-87C7-1CB01BA7F19D}" type="presParOf" srcId="{626770B1-FEEC-4F7E-A6D5-3CEA1C53A585}" destId="{6A10DC8F-0BF7-45B8-B8DE-91B4CFB76622}" srcOrd="0" destOrd="0" presId="urn:microsoft.com/office/officeart/2008/layout/BendingPictureSemiTransparentText"/>
    <dgm:cxn modelId="{9AB69438-2781-45E6-AAA4-9B96BA913D72}" type="presParOf" srcId="{626770B1-FEEC-4F7E-A6D5-3CEA1C53A585}" destId="{666A7F39-B8C8-4FA4-BC02-C702CA834AD6}"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9ED03-796A-4E2C-A273-5190FBC6AE0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CA767A8B-AEE0-4A44-BA6E-72BE16D50291}">
      <dgm:prSet phldrT="[Text]" custT="1"/>
      <dgm:spPr/>
      <dgm:t>
        <a:bodyPr/>
        <a:lstStyle/>
        <a:p>
          <a:r>
            <a:rPr lang="en-US" sz="1800" b="1" dirty="0" err="1">
              <a:solidFill>
                <a:srgbClr val="FFFF00"/>
              </a:solidFill>
              <a:latin typeface="Times New Roman" panose="02020603050405020304" pitchFamily="18" charset="0"/>
              <a:cs typeface="Times New Roman" panose="02020603050405020304" pitchFamily="18" charset="0"/>
            </a:rPr>
            <a:t>Kh</a:t>
          </a:r>
          <a:r>
            <a:rPr lang="vi-VN" sz="1800" b="1" dirty="0">
              <a:solidFill>
                <a:srgbClr val="FFFF00"/>
              </a:solidFill>
              <a:latin typeface="Times New Roman" panose="02020603050405020304" pitchFamily="18" charset="0"/>
              <a:cs typeface="Times New Roman" panose="02020603050405020304" pitchFamily="18" charset="0"/>
            </a:rPr>
            <a:t>ám</a:t>
          </a:r>
          <a:r>
            <a:rPr lang="en-US" sz="1800" b="1" dirty="0">
              <a:solidFill>
                <a:srgbClr val="FFFF00"/>
              </a:solidFill>
              <a:latin typeface="Times New Roman" panose="02020603050405020304" pitchFamily="18" charset="0"/>
              <a:cs typeface="Times New Roman" panose="02020603050405020304" pitchFamily="18" charset="0"/>
            </a:rPr>
            <a:t> s</a:t>
          </a:r>
          <a:r>
            <a:rPr lang="vi-VN" sz="1800" b="1" dirty="0">
              <a:solidFill>
                <a:srgbClr val="FFFF00"/>
              </a:solidFill>
              <a:latin typeface="Times New Roman" panose="02020603050405020304" pitchFamily="18" charset="0"/>
              <a:cs typeface="Times New Roman" panose="02020603050405020304" pitchFamily="18" charset="0"/>
            </a:rPr>
            <a:t>ức</a:t>
          </a:r>
          <a:r>
            <a:rPr lang="en-US" sz="1800" b="1" dirty="0">
              <a:solidFill>
                <a:srgbClr val="FFFF00"/>
              </a:solidFill>
              <a:latin typeface="Times New Roman" panose="02020603050405020304" pitchFamily="18" charset="0"/>
              <a:cs typeface="Times New Roman" panose="02020603050405020304" pitchFamily="18" charset="0"/>
            </a:rPr>
            <a:t> </a:t>
          </a:r>
          <a:r>
            <a:rPr lang="en-US" sz="1800" b="1" dirty="0" err="1">
              <a:solidFill>
                <a:srgbClr val="FFFF00"/>
              </a:solidFill>
              <a:latin typeface="Times New Roman" panose="02020603050405020304" pitchFamily="18" charset="0"/>
              <a:cs typeface="Times New Roman" panose="02020603050405020304" pitchFamily="18" charset="0"/>
            </a:rPr>
            <a:t>kh</a:t>
          </a:r>
          <a:r>
            <a:rPr lang="vi-VN" sz="1800" b="1" dirty="0">
              <a:solidFill>
                <a:srgbClr val="FFFF00"/>
              </a:solidFill>
              <a:latin typeface="Times New Roman" panose="02020603050405020304" pitchFamily="18" charset="0"/>
              <a:cs typeface="Times New Roman" panose="02020603050405020304" pitchFamily="18" charset="0"/>
            </a:rPr>
            <a:t>ỏe</a:t>
          </a:r>
          <a:r>
            <a:rPr lang="en-US" sz="1800" b="1" dirty="0">
              <a:solidFill>
                <a:srgbClr val="FFFF00"/>
              </a:solidFill>
              <a:latin typeface="Times New Roman" panose="02020603050405020304" pitchFamily="18" charset="0"/>
              <a:cs typeface="Times New Roman" panose="02020603050405020304" pitchFamily="18" charset="0"/>
            </a:rPr>
            <a:t> t</a:t>
          </a:r>
          <a:r>
            <a:rPr lang="vi-VN" sz="1800" b="1" dirty="0">
              <a:solidFill>
                <a:srgbClr val="FFFF00"/>
              </a:solidFill>
              <a:latin typeface="Times New Roman" panose="02020603050405020304" pitchFamily="18" charset="0"/>
              <a:cs typeface="Times New Roman" panose="02020603050405020304" pitchFamily="18" charset="0"/>
            </a:rPr>
            <a:t>â</a:t>
          </a:r>
          <a:r>
            <a:rPr lang="en-US" sz="1800" b="1" dirty="0">
              <a:solidFill>
                <a:srgbClr val="FFFF00"/>
              </a:solidFill>
              <a:latin typeface="Times New Roman" panose="02020603050405020304" pitchFamily="18" charset="0"/>
              <a:cs typeface="Times New Roman" panose="02020603050405020304" pitchFamily="18" charset="0"/>
            </a:rPr>
            <a:t>m </a:t>
          </a:r>
          <a:r>
            <a:rPr lang="en-US" sz="1800" b="1" dirty="0" err="1">
              <a:solidFill>
                <a:srgbClr val="FFFF00"/>
              </a:solidFill>
              <a:latin typeface="Times New Roman" panose="02020603050405020304" pitchFamily="18" charset="0"/>
              <a:cs typeface="Times New Roman" panose="02020603050405020304" pitchFamily="18" charset="0"/>
            </a:rPr>
            <a:t>th</a:t>
          </a:r>
          <a:r>
            <a:rPr lang="vi-VN" sz="1800" b="1" dirty="0">
              <a:solidFill>
                <a:srgbClr val="FFFF00"/>
              </a:solidFill>
              <a:latin typeface="Times New Roman" panose="02020603050405020304" pitchFamily="18" charset="0"/>
              <a:cs typeface="Times New Roman" panose="02020603050405020304" pitchFamily="18" charset="0"/>
            </a:rPr>
            <a:t>ần</a:t>
          </a:r>
        </a:p>
      </dgm:t>
    </dgm:pt>
    <dgm:pt modelId="{8B4106A8-6B8A-471C-993F-D52136D00E4D}" type="parTrans" cxnId="{2376639C-7445-432F-BA06-17AFDF3576C9}">
      <dgm:prSet/>
      <dgm:spPr/>
      <dgm:t>
        <a:bodyPr/>
        <a:lstStyle/>
        <a:p>
          <a:endParaRPr lang="vi-VN"/>
        </a:p>
      </dgm:t>
    </dgm:pt>
    <dgm:pt modelId="{4BAF5263-B11D-4F89-8294-16CA565E203A}" type="sibTrans" cxnId="{2376639C-7445-432F-BA06-17AFDF3576C9}">
      <dgm:prSet/>
      <dgm:spPr/>
      <dgm:t>
        <a:bodyPr/>
        <a:lstStyle/>
        <a:p>
          <a:endParaRPr lang="vi-VN"/>
        </a:p>
      </dgm:t>
    </dgm:pt>
    <dgm:pt modelId="{497C50EE-2A26-4DEE-9AA9-15D706D7DFAC}" type="pres">
      <dgm:prSet presAssocID="{3A09ED03-796A-4E2C-A273-5190FBC6AE0D}" presName="Name0" presStyleCnt="0">
        <dgm:presLayoutVars>
          <dgm:dir/>
          <dgm:resizeHandles val="exact"/>
        </dgm:presLayoutVars>
      </dgm:prSet>
      <dgm:spPr/>
    </dgm:pt>
    <dgm:pt modelId="{D5644EB1-F182-493F-B5B3-EAA06543BE43}" type="pres">
      <dgm:prSet presAssocID="{CA767A8B-AEE0-4A44-BA6E-72BE16D50291}" presName="composite" presStyleCnt="0"/>
      <dgm:spPr/>
    </dgm:pt>
    <dgm:pt modelId="{01A9253F-3BD1-4FB1-8D20-2367BB45DC60}" type="pres">
      <dgm:prSet presAssocID="{CA767A8B-AEE0-4A44-BA6E-72BE16D50291}" presName="rect1"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D:\HMU\ATS intervention\Pictures\Khám SKTT.jpg"/>
        </a:ext>
      </dgm:extLst>
    </dgm:pt>
    <dgm:pt modelId="{CEC6171A-BB9A-4B33-B29C-776CEAF27774}" type="pres">
      <dgm:prSet presAssocID="{CA767A8B-AEE0-4A44-BA6E-72BE16D50291}" presName="rect2" presStyleLbl="trBgShp" presStyleIdx="0" presStyleCnt="1">
        <dgm:presLayoutVars>
          <dgm:bulletEnabled val="1"/>
        </dgm:presLayoutVars>
      </dgm:prSet>
      <dgm:spPr/>
      <dgm:t>
        <a:bodyPr/>
        <a:lstStyle/>
        <a:p>
          <a:endParaRPr lang="en-US"/>
        </a:p>
      </dgm:t>
    </dgm:pt>
  </dgm:ptLst>
  <dgm:cxnLst>
    <dgm:cxn modelId="{C50ACDA8-2378-475C-A857-B1842DC09BDA}" type="presOf" srcId="{CA767A8B-AEE0-4A44-BA6E-72BE16D50291}" destId="{CEC6171A-BB9A-4B33-B29C-776CEAF27774}" srcOrd="0" destOrd="0" presId="urn:microsoft.com/office/officeart/2008/layout/BendingPictureSemiTransparentText"/>
    <dgm:cxn modelId="{58E78C75-06B1-4BD7-B375-BB8DA9DA78AD}" type="presOf" srcId="{3A09ED03-796A-4E2C-A273-5190FBC6AE0D}" destId="{497C50EE-2A26-4DEE-9AA9-15D706D7DFAC}" srcOrd="0" destOrd="0" presId="urn:microsoft.com/office/officeart/2008/layout/BendingPictureSemiTransparentText"/>
    <dgm:cxn modelId="{2376639C-7445-432F-BA06-17AFDF3576C9}" srcId="{3A09ED03-796A-4E2C-A273-5190FBC6AE0D}" destId="{CA767A8B-AEE0-4A44-BA6E-72BE16D50291}" srcOrd="0" destOrd="0" parTransId="{8B4106A8-6B8A-471C-993F-D52136D00E4D}" sibTransId="{4BAF5263-B11D-4F89-8294-16CA565E203A}"/>
    <dgm:cxn modelId="{CD0D966C-3C93-4D5B-8040-6EB3292ED05C}" type="presParOf" srcId="{497C50EE-2A26-4DEE-9AA9-15D706D7DFAC}" destId="{D5644EB1-F182-493F-B5B3-EAA06543BE43}" srcOrd="0" destOrd="0" presId="urn:microsoft.com/office/officeart/2008/layout/BendingPictureSemiTransparentText"/>
    <dgm:cxn modelId="{17A34298-301E-4641-8B31-55273B5312EF}" type="presParOf" srcId="{D5644EB1-F182-493F-B5B3-EAA06543BE43}" destId="{01A9253F-3BD1-4FB1-8D20-2367BB45DC60}" srcOrd="0" destOrd="0" presId="urn:microsoft.com/office/officeart/2008/layout/BendingPictureSemiTransparentText"/>
    <dgm:cxn modelId="{F4189FE3-B391-48BC-84CA-3C243CD89136}" type="presParOf" srcId="{D5644EB1-F182-493F-B5B3-EAA06543BE43}" destId="{CEC6171A-BB9A-4B33-B29C-776CEAF27774}" srcOrd="1" destOrd="0" presId="urn:microsoft.com/office/officeart/2008/layout/BendingPictureSemiTransparent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5E53E6-23B0-4F93-B570-C395530F5EF7}"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27000C7C-8974-478A-960A-21F3AC83945F}">
      <dgm:prSet phldrT="[Text]" custT="1"/>
      <dgm:spPr/>
      <dgm:t>
        <a:bodyPr/>
        <a:lstStyle/>
        <a:p>
          <a:r>
            <a:rPr lang="en-US" sz="1800" b="1" dirty="0">
              <a:solidFill>
                <a:srgbClr val="FFFF00"/>
              </a:solidFill>
            </a:rPr>
            <a:t>Mat</a:t>
          </a:r>
          <a:r>
            <a:rPr lang="vi-VN" sz="1800" b="1" dirty="0">
              <a:solidFill>
                <a:srgbClr val="FFFF00"/>
              </a:solidFill>
            </a:rPr>
            <a:t>rix</a:t>
          </a:r>
        </a:p>
      </dgm:t>
    </dgm:pt>
    <dgm:pt modelId="{DE093432-4689-4BD5-B789-47A785FA7678}" type="parTrans" cxnId="{0DCDA65C-19D7-4C3D-BC82-08D4E47443FA}">
      <dgm:prSet/>
      <dgm:spPr/>
      <dgm:t>
        <a:bodyPr/>
        <a:lstStyle/>
        <a:p>
          <a:endParaRPr lang="vi-VN"/>
        </a:p>
      </dgm:t>
    </dgm:pt>
    <dgm:pt modelId="{8CB4EA2C-3987-438A-ABBA-8F0488C1C8DA}" type="sibTrans" cxnId="{0DCDA65C-19D7-4C3D-BC82-08D4E47443FA}">
      <dgm:prSet/>
      <dgm:spPr/>
      <dgm:t>
        <a:bodyPr/>
        <a:lstStyle/>
        <a:p>
          <a:endParaRPr lang="vi-VN"/>
        </a:p>
      </dgm:t>
    </dgm:pt>
    <dgm:pt modelId="{F64CBF57-37E1-4D0F-9959-2A1431C91973}" type="pres">
      <dgm:prSet presAssocID="{7C5E53E6-23B0-4F93-B570-C395530F5EF7}" presName="Name0" presStyleCnt="0">
        <dgm:presLayoutVars>
          <dgm:dir/>
          <dgm:resizeHandles val="exact"/>
        </dgm:presLayoutVars>
      </dgm:prSet>
      <dgm:spPr/>
    </dgm:pt>
    <dgm:pt modelId="{9A1E169C-F70E-4904-9C88-E2D7A5844974}" type="pres">
      <dgm:prSet presAssocID="{27000C7C-8974-478A-960A-21F3AC83945F}" presName="composite" presStyleCnt="0"/>
      <dgm:spPr/>
    </dgm:pt>
    <dgm:pt modelId="{6F995E14-9112-40D5-8A67-1C542840EBBD}" type="pres">
      <dgm:prSet presAssocID="{27000C7C-8974-478A-960A-21F3AC83945F}" presName="rect1" presStyleLbl="bgShp"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D:\HMU\ATS intervention\Pictures\Matrix picture.jpg"/>
        </a:ext>
      </dgm:extLst>
    </dgm:pt>
    <dgm:pt modelId="{3F152F3E-64CD-4717-805A-D8A0220C7222}" type="pres">
      <dgm:prSet presAssocID="{27000C7C-8974-478A-960A-21F3AC83945F}" presName="rect2" presStyleLbl="trBgShp" presStyleIdx="0" presStyleCnt="1">
        <dgm:presLayoutVars>
          <dgm:bulletEnabled val="1"/>
        </dgm:presLayoutVars>
      </dgm:prSet>
      <dgm:spPr/>
      <dgm:t>
        <a:bodyPr/>
        <a:lstStyle/>
        <a:p>
          <a:endParaRPr lang="en-US"/>
        </a:p>
      </dgm:t>
    </dgm:pt>
  </dgm:ptLst>
  <dgm:cxnLst>
    <dgm:cxn modelId="{6DD49935-9644-45D4-9D00-5BBA7AA99A3D}" type="presOf" srcId="{27000C7C-8974-478A-960A-21F3AC83945F}" destId="{3F152F3E-64CD-4717-805A-D8A0220C7222}" srcOrd="0" destOrd="0" presId="urn:microsoft.com/office/officeart/2008/layout/BendingPictureSemiTransparentText"/>
    <dgm:cxn modelId="{0DCDA65C-19D7-4C3D-BC82-08D4E47443FA}" srcId="{7C5E53E6-23B0-4F93-B570-C395530F5EF7}" destId="{27000C7C-8974-478A-960A-21F3AC83945F}" srcOrd="0" destOrd="0" parTransId="{DE093432-4689-4BD5-B789-47A785FA7678}" sibTransId="{8CB4EA2C-3987-438A-ABBA-8F0488C1C8DA}"/>
    <dgm:cxn modelId="{CD19097E-8401-4BFE-842E-CB15D856B498}" type="presOf" srcId="{7C5E53E6-23B0-4F93-B570-C395530F5EF7}" destId="{F64CBF57-37E1-4D0F-9959-2A1431C91973}" srcOrd="0" destOrd="0" presId="urn:microsoft.com/office/officeart/2008/layout/BendingPictureSemiTransparentText"/>
    <dgm:cxn modelId="{53C61501-2C97-4828-96F7-2D5CD4F5729B}" type="presParOf" srcId="{F64CBF57-37E1-4D0F-9959-2A1431C91973}" destId="{9A1E169C-F70E-4904-9C88-E2D7A5844974}" srcOrd="0" destOrd="0" presId="urn:microsoft.com/office/officeart/2008/layout/BendingPictureSemiTransparentText"/>
    <dgm:cxn modelId="{A288020E-B180-45D7-88D4-7B8BCAFDFE16}" type="presParOf" srcId="{9A1E169C-F70E-4904-9C88-E2D7A5844974}" destId="{6F995E14-9112-40D5-8A67-1C542840EBBD}" srcOrd="0" destOrd="0" presId="urn:microsoft.com/office/officeart/2008/layout/BendingPictureSemiTransparentText"/>
    <dgm:cxn modelId="{1E462E84-1F88-4D57-AD50-B812EC8941B7}" type="presParOf" srcId="{9A1E169C-F70E-4904-9C88-E2D7A5844974}" destId="{3F152F3E-64CD-4717-805A-D8A0220C7222}" srcOrd="1" destOrd="0" presId="urn:microsoft.com/office/officeart/2008/layout/BendingPictureSemiTransparentTex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5C305-EB86-3D40-97AF-1FD9DC366ABD}" type="doc">
      <dgm:prSet loTypeId="urn:microsoft.com/office/officeart/2005/8/layout/hProcess9" loCatId="" qsTypeId="urn:microsoft.com/office/officeart/2005/8/quickstyle/simple4" qsCatId="simple" csTypeId="urn:microsoft.com/office/officeart/2005/8/colors/accent1_2" csCatId="accent1" phldr="1"/>
      <dgm:spPr/>
    </dgm:pt>
    <dgm:pt modelId="{4F2F82D4-3B23-314E-B94D-97EEAF9D803F}">
      <dgm:prSet phldrT="[Text]" custT="1"/>
      <dgm:spPr/>
      <dgm:t>
        <a:bodyPr/>
        <a:lstStyle/>
        <a:p>
          <a:r>
            <a:rPr lang="en-US" sz="1600" dirty="0" err="1"/>
            <a:t>Tuần</a:t>
          </a:r>
          <a:r>
            <a:rPr lang="en-US" sz="1600" dirty="0"/>
            <a:t> 2 MET</a:t>
          </a:r>
        </a:p>
      </dgm:t>
    </dgm:pt>
    <dgm:pt modelId="{7B025D04-E6DB-0041-A236-1180AFA49CAD}" type="parTrans" cxnId="{1582B13F-AF27-3441-BF16-7C295066F9CE}">
      <dgm:prSet/>
      <dgm:spPr/>
      <dgm:t>
        <a:bodyPr/>
        <a:lstStyle/>
        <a:p>
          <a:endParaRPr lang="en-US"/>
        </a:p>
      </dgm:t>
    </dgm:pt>
    <dgm:pt modelId="{06946327-4230-A546-BDF3-5FCA26FF36C9}" type="sibTrans" cxnId="{1582B13F-AF27-3441-BF16-7C295066F9CE}">
      <dgm:prSet/>
      <dgm:spPr/>
      <dgm:t>
        <a:bodyPr/>
        <a:lstStyle/>
        <a:p>
          <a:endParaRPr lang="en-US"/>
        </a:p>
      </dgm:t>
    </dgm:pt>
    <dgm:pt modelId="{612867EE-DCFC-754C-8C91-42D51AB8D22E}">
      <dgm:prSet phldrT="[Text]" custT="1"/>
      <dgm:spPr/>
      <dgm:t>
        <a:bodyPr/>
        <a:lstStyle/>
        <a:p>
          <a:r>
            <a:rPr lang="en-US" sz="1600" dirty="0" err="1"/>
            <a:t>Tuần</a:t>
          </a:r>
          <a:r>
            <a:rPr lang="en-US" sz="1600" dirty="0"/>
            <a:t> 3 CM</a:t>
          </a:r>
        </a:p>
      </dgm:t>
    </dgm:pt>
    <dgm:pt modelId="{FACD1B2C-5C82-AA41-AAB3-F2BD5A5DE9CD}" type="parTrans" cxnId="{51E1C4AD-6B94-354E-B230-7EA3E7668C07}">
      <dgm:prSet/>
      <dgm:spPr/>
      <dgm:t>
        <a:bodyPr/>
        <a:lstStyle/>
        <a:p>
          <a:endParaRPr lang="en-US"/>
        </a:p>
      </dgm:t>
    </dgm:pt>
    <dgm:pt modelId="{06771080-DD92-D34B-9417-C81E175C92D8}" type="sibTrans" cxnId="{51E1C4AD-6B94-354E-B230-7EA3E7668C07}">
      <dgm:prSet/>
      <dgm:spPr/>
      <dgm:t>
        <a:bodyPr/>
        <a:lstStyle/>
        <a:p>
          <a:endParaRPr lang="en-US"/>
        </a:p>
      </dgm:t>
    </dgm:pt>
    <dgm:pt modelId="{3970F3C5-B668-C043-9385-4C71C068ACAA}">
      <dgm:prSet phldrT="[Text]" custT="1"/>
      <dgm:spPr/>
      <dgm:t>
        <a:bodyPr/>
        <a:lstStyle/>
        <a:p>
          <a:r>
            <a:rPr lang="en-US" sz="1600" dirty="0" err="1"/>
            <a:t>Tuần</a:t>
          </a:r>
          <a:r>
            <a:rPr lang="en-US" sz="1600" dirty="0"/>
            <a:t> 4 CM</a:t>
          </a:r>
        </a:p>
      </dgm:t>
    </dgm:pt>
    <dgm:pt modelId="{2FAA5B55-B268-5C4B-9717-679E4921804E}" type="parTrans" cxnId="{AE881D38-5CB8-0F4F-8339-DC94D538834A}">
      <dgm:prSet/>
      <dgm:spPr/>
      <dgm:t>
        <a:bodyPr/>
        <a:lstStyle/>
        <a:p>
          <a:endParaRPr lang="en-US"/>
        </a:p>
      </dgm:t>
    </dgm:pt>
    <dgm:pt modelId="{BB14A956-CEE3-F34A-B166-945293C7485D}" type="sibTrans" cxnId="{AE881D38-5CB8-0F4F-8339-DC94D538834A}">
      <dgm:prSet/>
      <dgm:spPr/>
      <dgm:t>
        <a:bodyPr/>
        <a:lstStyle/>
        <a:p>
          <a:endParaRPr lang="en-US"/>
        </a:p>
      </dgm:t>
    </dgm:pt>
    <dgm:pt modelId="{2993C443-3635-504E-98E5-DA8D622BF3D8}">
      <dgm:prSet phldrT="[Text]" custT="1"/>
      <dgm:spPr/>
      <dgm:t>
        <a:bodyPr/>
        <a:lstStyle/>
        <a:p>
          <a:r>
            <a:rPr lang="en-US" sz="1600" dirty="0" err="1"/>
            <a:t>Tuần</a:t>
          </a:r>
          <a:r>
            <a:rPr lang="en-US" sz="1600" dirty="0"/>
            <a:t> 5 CM</a:t>
          </a:r>
        </a:p>
      </dgm:t>
    </dgm:pt>
    <dgm:pt modelId="{7599E8B6-576D-4349-9F53-B3998A417AAB}" type="parTrans" cxnId="{F3ECD793-1F15-A64E-A2C6-E53149CE18C4}">
      <dgm:prSet/>
      <dgm:spPr/>
      <dgm:t>
        <a:bodyPr/>
        <a:lstStyle/>
        <a:p>
          <a:endParaRPr lang="en-US"/>
        </a:p>
      </dgm:t>
    </dgm:pt>
    <dgm:pt modelId="{392F5185-3CA1-4C47-ACB3-50DCCA29AFB2}" type="sibTrans" cxnId="{F3ECD793-1F15-A64E-A2C6-E53149CE18C4}">
      <dgm:prSet/>
      <dgm:spPr/>
      <dgm:t>
        <a:bodyPr/>
        <a:lstStyle/>
        <a:p>
          <a:endParaRPr lang="en-US"/>
        </a:p>
      </dgm:t>
    </dgm:pt>
    <dgm:pt modelId="{D41AB86F-A577-9548-8EC6-B3444FCEDE87}">
      <dgm:prSet phldrT="[Text]" custT="1"/>
      <dgm:spPr/>
      <dgm:t>
        <a:bodyPr/>
        <a:lstStyle/>
        <a:p>
          <a:r>
            <a:rPr lang="en-US" sz="1600" dirty="0" err="1"/>
            <a:t>Tuần</a:t>
          </a:r>
          <a:r>
            <a:rPr lang="en-US" sz="1600" dirty="0"/>
            <a:t> 6 CM</a:t>
          </a:r>
        </a:p>
      </dgm:t>
    </dgm:pt>
    <dgm:pt modelId="{1524836C-DA57-EC4C-AE7D-279BBF14D2DE}" type="parTrans" cxnId="{53B61308-71AC-C04D-98A2-A533549ADD50}">
      <dgm:prSet/>
      <dgm:spPr/>
      <dgm:t>
        <a:bodyPr/>
        <a:lstStyle/>
        <a:p>
          <a:endParaRPr lang="en-US"/>
        </a:p>
      </dgm:t>
    </dgm:pt>
    <dgm:pt modelId="{480C61A4-4BF3-194A-A3A7-1FD7351F3A45}" type="sibTrans" cxnId="{53B61308-71AC-C04D-98A2-A533549ADD50}">
      <dgm:prSet/>
      <dgm:spPr/>
      <dgm:t>
        <a:bodyPr/>
        <a:lstStyle/>
        <a:p>
          <a:endParaRPr lang="en-US"/>
        </a:p>
      </dgm:t>
    </dgm:pt>
    <dgm:pt modelId="{DFA1A6BB-EFAF-DF45-8317-FD703783B87A}">
      <dgm:prSet phldrT="[Text]" custT="1"/>
      <dgm:spPr/>
      <dgm:t>
        <a:bodyPr/>
        <a:lstStyle/>
        <a:p>
          <a:r>
            <a:rPr lang="en-US" sz="1600" dirty="0" err="1"/>
            <a:t>Tuần</a:t>
          </a:r>
          <a:r>
            <a:rPr lang="en-US" sz="1600" dirty="0"/>
            <a:t> 7 SMS</a:t>
          </a:r>
        </a:p>
      </dgm:t>
    </dgm:pt>
    <dgm:pt modelId="{01611BCF-59A3-7642-B39D-C8CB98104DE7}" type="parTrans" cxnId="{9DED5FC1-A380-654A-949A-A3ED6EFD98AB}">
      <dgm:prSet/>
      <dgm:spPr/>
      <dgm:t>
        <a:bodyPr/>
        <a:lstStyle/>
        <a:p>
          <a:endParaRPr lang="en-US"/>
        </a:p>
      </dgm:t>
    </dgm:pt>
    <dgm:pt modelId="{9A632FA3-95F1-0745-947E-DAAF3D5599AC}" type="sibTrans" cxnId="{9DED5FC1-A380-654A-949A-A3ED6EFD98AB}">
      <dgm:prSet/>
      <dgm:spPr/>
      <dgm:t>
        <a:bodyPr/>
        <a:lstStyle/>
        <a:p>
          <a:endParaRPr lang="en-US"/>
        </a:p>
      </dgm:t>
    </dgm:pt>
    <dgm:pt modelId="{5CBCE087-9E09-5E45-8D29-55D451AED660}">
      <dgm:prSet phldrT="[Text]" custT="1"/>
      <dgm:spPr/>
      <dgm:t>
        <a:bodyPr/>
        <a:lstStyle/>
        <a:p>
          <a:r>
            <a:rPr lang="en-US" sz="1600" dirty="0" err="1"/>
            <a:t>Tuần</a:t>
          </a:r>
          <a:r>
            <a:rPr lang="en-US" sz="1600" dirty="0"/>
            <a:t> 8 SMS</a:t>
          </a:r>
        </a:p>
      </dgm:t>
    </dgm:pt>
    <dgm:pt modelId="{76FED253-E1FB-E049-9160-10C6164403C0}" type="parTrans" cxnId="{7068B261-D98F-4045-9195-C9099945B765}">
      <dgm:prSet/>
      <dgm:spPr/>
      <dgm:t>
        <a:bodyPr/>
        <a:lstStyle/>
        <a:p>
          <a:endParaRPr lang="en-US"/>
        </a:p>
      </dgm:t>
    </dgm:pt>
    <dgm:pt modelId="{CB479D5F-E03E-C44D-A9F8-89C537AD94B4}" type="sibTrans" cxnId="{7068B261-D98F-4045-9195-C9099945B765}">
      <dgm:prSet/>
      <dgm:spPr/>
      <dgm:t>
        <a:bodyPr/>
        <a:lstStyle/>
        <a:p>
          <a:endParaRPr lang="en-US"/>
        </a:p>
      </dgm:t>
    </dgm:pt>
    <dgm:pt modelId="{A85044C8-E30A-7146-AFDF-BF5674C904C7}" type="pres">
      <dgm:prSet presAssocID="{D335C305-EB86-3D40-97AF-1FD9DC366ABD}" presName="CompostProcess" presStyleCnt="0">
        <dgm:presLayoutVars>
          <dgm:dir/>
          <dgm:resizeHandles val="exact"/>
        </dgm:presLayoutVars>
      </dgm:prSet>
      <dgm:spPr/>
    </dgm:pt>
    <dgm:pt modelId="{2762CF42-4F5E-0C44-A616-6C07CE760439}" type="pres">
      <dgm:prSet presAssocID="{D335C305-EB86-3D40-97AF-1FD9DC366ABD}" presName="arrow" presStyleLbl="bgShp" presStyleIdx="0" presStyleCnt="1"/>
      <dgm:spPr/>
    </dgm:pt>
    <dgm:pt modelId="{194FFC79-3008-4449-AAEF-B9505E41573C}" type="pres">
      <dgm:prSet presAssocID="{D335C305-EB86-3D40-97AF-1FD9DC366ABD}" presName="linearProcess" presStyleCnt="0"/>
      <dgm:spPr/>
    </dgm:pt>
    <dgm:pt modelId="{BBB27735-1168-C44D-BB7E-50793DA279A1}" type="pres">
      <dgm:prSet presAssocID="{4F2F82D4-3B23-314E-B94D-97EEAF9D803F}" presName="textNode" presStyleLbl="node1" presStyleIdx="0" presStyleCnt="7">
        <dgm:presLayoutVars>
          <dgm:bulletEnabled val="1"/>
        </dgm:presLayoutVars>
      </dgm:prSet>
      <dgm:spPr/>
      <dgm:t>
        <a:bodyPr/>
        <a:lstStyle/>
        <a:p>
          <a:endParaRPr lang="en-US"/>
        </a:p>
      </dgm:t>
    </dgm:pt>
    <dgm:pt modelId="{D2FEF3DF-E438-2541-A1A2-6A4892F635DB}" type="pres">
      <dgm:prSet presAssocID="{06946327-4230-A546-BDF3-5FCA26FF36C9}" presName="sibTrans" presStyleCnt="0"/>
      <dgm:spPr/>
    </dgm:pt>
    <dgm:pt modelId="{F43E8A9B-A25F-D34A-B963-25AA9C009388}" type="pres">
      <dgm:prSet presAssocID="{612867EE-DCFC-754C-8C91-42D51AB8D22E}" presName="textNode" presStyleLbl="node1" presStyleIdx="1" presStyleCnt="7">
        <dgm:presLayoutVars>
          <dgm:bulletEnabled val="1"/>
        </dgm:presLayoutVars>
      </dgm:prSet>
      <dgm:spPr/>
      <dgm:t>
        <a:bodyPr/>
        <a:lstStyle/>
        <a:p>
          <a:endParaRPr lang="en-US"/>
        </a:p>
      </dgm:t>
    </dgm:pt>
    <dgm:pt modelId="{06E9F530-B552-DB4B-A87F-30516B63D022}" type="pres">
      <dgm:prSet presAssocID="{06771080-DD92-D34B-9417-C81E175C92D8}" presName="sibTrans" presStyleCnt="0"/>
      <dgm:spPr/>
    </dgm:pt>
    <dgm:pt modelId="{AE317E07-DF95-634E-AF3D-8420E7DC5014}" type="pres">
      <dgm:prSet presAssocID="{3970F3C5-B668-C043-9385-4C71C068ACAA}" presName="textNode" presStyleLbl="node1" presStyleIdx="2" presStyleCnt="7">
        <dgm:presLayoutVars>
          <dgm:bulletEnabled val="1"/>
        </dgm:presLayoutVars>
      </dgm:prSet>
      <dgm:spPr/>
      <dgm:t>
        <a:bodyPr/>
        <a:lstStyle/>
        <a:p>
          <a:endParaRPr lang="en-US"/>
        </a:p>
      </dgm:t>
    </dgm:pt>
    <dgm:pt modelId="{15F7BAE8-F7A9-C54D-AD9F-2F3ABB5D7183}" type="pres">
      <dgm:prSet presAssocID="{BB14A956-CEE3-F34A-B166-945293C7485D}" presName="sibTrans" presStyleCnt="0"/>
      <dgm:spPr/>
    </dgm:pt>
    <dgm:pt modelId="{2AA8DE36-AFBE-0247-9682-35E9DB60830B}" type="pres">
      <dgm:prSet presAssocID="{2993C443-3635-504E-98E5-DA8D622BF3D8}" presName="textNode" presStyleLbl="node1" presStyleIdx="3" presStyleCnt="7">
        <dgm:presLayoutVars>
          <dgm:bulletEnabled val="1"/>
        </dgm:presLayoutVars>
      </dgm:prSet>
      <dgm:spPr/>
      <dgm:t>
        <a:bodyPr/>
        <a:lstStyle/>
        <a:p>
          <a:endParaRPr lang="en-US"/>
        </a:p>
      </dgm:t>
    </dgm:pt>
    <dgm:pt modelId="{48804FDC-469A-9F4C-865A-F8A3051F27AB}" type="pres">
      <dgm:prSet presAssocID="{392F5185-3CA1-4C47-ACB3-50DCCA29AFB2}" presName="sibTrans" presStyleCnt="0"/>
      <dgm:spPr/>
    </dgm:pt>
    <dgm:pt modelId="{6EA95E9A-4A0B-F24D-B8AC-555F5148683E}" type="pres">
      <dgm:prSet presAssocID="{D41AB86F-A577-9548-8EC6-B3444FCEDE87}" presName="textNode" presStyleLbl="node1" presStyleIdx="4" presStyleCnt="7">
        <dgm:presLayoutVars>
          <dgm:bulletEnabled val="1"/>
        </dgm:presLayoutVars>
      </dgm:prSet>
      <dgm:spPr/>
      <dgm:t>
        <a:bodyPr/>
        <a:lstStyle/>
        <a:p>
          <a:endParaRPr lang="en-US"/>
        </a:p>
      </dgm:t>
    </dgm:pt>
    <dgm:pt modelId="{1DE18D38-87F5-2648-96F1-D34C481E3824}" type="pres">
      <dgm:prSet presAssocID="{480C61A4-4BF3-194A-A3A7-1FD7351F3A45}" presName="sibTrans" presStyleCnt="0"/>
      <dgm:spPr/>
    </dgm:pt>
    <dgm:pt modelId="{A5958F9C-561F-C044-884B-841DF31F56CE}" type="pres">
      <dgm:prSet presAssocID="{DFA1A6BB-EFAF-DF45-8317-FD703783B87A}" presName="textNode" presStyleLbl="node1" presStyleIdx="5" presStyleCnt="7">
        <dgm:presLayoutVars>
          <dgm:bulletEnabled val="1"/>
        </dgm:presLayoutVars>
      </dgm:prSet>
      <dgm:spPr/>
      <dgm:t>
        <a:bodyPr/>
        <a:lstStyle/>
        <a:p>
          <a:endParaRPr lang="en-US"/>
        </a:p>
      </dgm:t>
    </dgm:pt>
    <dgm:pt modelId="{2C2BDE76-B8B9-F64B-8631-80A94E85C961}" type="pres">
      <dgm:prSet presAssocID="{9A632FA3-95F1-0745-947E-DAAF3D5599AC}" presName="sibTrans" presStyleCnt="0"/>
      <dgm:spPr/>
    </dgm:pt>
    <dgm:pt modelId="{B881E3E8-22FF-A548-89DB-C0C4BE066EA2}" type="pres">
      <dgm:prSet presAssocID="{5CBCE087-9E09-5E45-8D29-55D451AED660}" presName="textNode" presStyleLbl="node1" presStyleIdx="6" presStyleCnt="7">
        <dgm:presLayoutVars>
          <dgm:bulletEnabled val="1"/>
        </dgm:presLayoutVars>
      </dgm:prSet>
      <dgm:spPr/>
      <dgm:t>
        <a:bodyPr/>
        <a:lstStyle/>
        <a:p>
          <a:endParaRPr lang="en-US"/>
        </a:p>
      </dgm:t>
    </dgm:pt>
  </dgm:ptLst>
  <dgm:cxnLst>
    <dgm:cxn modelId="{C648AD35-1DCA-49F5-9C44-F2BB5AD4A5EA}" type="presOf" srcId="{4F2F82D4-3B23-314E-B94D-97EEAF9D803F}" destId="{BBB27735-1168-C44D-BB7E-50793DA279A1}" srcOrd="0" destOrd="0" presId="urn:microsoft.com/office/officeart/2005/8/layout/hProcess9"/>
    <dgm:cxn modelId="{F3ECD793-1F15-A64E-A2C6-E53149CE18C4}" srcId="{D335C305-EB86-3D40-97AF-1FD9DC366ABD}" destId="{2993C443-3635-504E-98E5-DA8D622BF3D8}" srcOrd="3" destOrd="0" parTransId="{7599E8B6-576D-4349-9F53-B3998A417AAB}" sibTransId="{392F5185-3CA1-4C47-ACB3-50DCCA29AFB2}"/>
    <dgm:cxn modelId="{AE881D38-5CB8-0F4F-8339-DC94D538834A}" srcId="{D335C305-EB86-3D40-97AF-1FD9DC366ABD}" destId="{3970F3C5-B668-C043-9385-4C71C068ACAA}" srcOrd="2" destOrd="0" parTransId="{2FAA5B55-B268-5C4B-9717-679E4921804E}" sibTransId="{BB14A956-CEE3-F34A-B166-945293C7485D}"/>
    <dgm:cxn modelId="{BE2EFCD9-6723-477D-B7F8-7FED819D4A67}" type="presOf" srcId="{612867EE-DCFC-754C-8C91-42D51AB8D22E}" destId="{F43E8A9B-A25F-D34A-B963-25AA9C009388}" srcOrd="0" destOrd="0" presId="urn:microsoft.com/office/officeart/2005/8/layout/hProcess9"/>
    <dgm:cxn modelId="{3D1C264F-9080-4039-BFEE-9A4608371793}" type="presOf" srcId="{2993C443-3635-504E-98E5-DA8D622BF3D8}" destId="{2AA8DE36-AFBE-0247-9682-35E9DB60830B}" srcOrd="0" destOrd="0" presId="urn:microsoft.com/office/officeart/2005/8/layout/hProcess9"/>
    <dgm:cxn modelId="{1582B13F-AF27-3441-BF16-7C295066F9CE}" srcId="{D335C305-EB86-3D40-97AF-1FD9DC366ABD}" destId="{4F2F82D4-3B23-314E-B94D-97EEAF9D803F}" srcOrd="0" destOrd="0" parTransId="{7B025D04-E6DB-0041-A236-1180AFA49CAD}" sibTransId="{06946327-4230-A546-BDF3-5FCA26FF36C9}"/>
    <dgm:cxn modelId="{0F4ED530-520F-47A9-AA63-F8C658E42C10}" type="presOf" srcId="{D335C305-EB86-3D40-97AF-1FD9DC366ABD}" destId="{A85044C8-E30A-7146-AFDF-BF5674C904C7}" srcOrd="0" destOrd="0" presId="urn:microsoft.com/office/officeart/2005/8/layout/hProcess9"/>
    <dgm:cxn modelId="{3F7EDB7C-8D23-452F-96FB-EFB16330B63B}" type="presOf" srcId="{5CBCE087-9E09-5E45-8D29-55D451AED660}" destId="{B881E3E8-22FF-A548-89DB-C0C4BE066EA2}" srcOrd="0" destOrd="0" presId="urn:microsoft.com/office/officeart/2005/8/layout/hProcess9"/>
    <dgm:cxn modelId="{51E1C4AD-6B94-354E-B230-7EA3E7668C07}" srcId="{D335C305-EB86-3D40-97AF-1FD9DC366ABD}" destId="{612867EE-DCFC-754C-8C91-42D51AB8D22E}" srcOrd="1" destOrd="0" parTransId="{FACD1B2C-5C82-AA41-AAB3-F2BD5A5DE9CD}" sibTransId="{06771080-DD92-D34B-9417-C81E175C92D8}"/>
    <dgm:cxn modelId="{2665D188-2A3F-424A-B307-DFBA5DFA1A39}" type="presOf" srcId="{3970F3C5-B668-C043-9385-4C71C068ACAA}" destId="{AE317E07-DF95-634E-AF3D-8420E7DC5014}" srcOrd="0" destOrd="0" presId="urn:microsoft.com/office/officeart/2005/8/layout/hProcess9"/>
    <dgm:cxn modelId="{53B61308-71AC-C04D-98A2-A533549ADD50}" srcId="{D335C305-EB86-3D40-97AF-1FD9DC366ABD}" destId="{D41AB86F-A577-9548-8EC6-B3444FCEDE87}" srcOrd="4" destOrd="0" parTransId="{1524836C-DA57-EC4C-AE7D-279BBF14D2DE}" sibTransId="{480C61A4-4BF3-194A-A3A7-1FD7351F3A45}"/>
    <dgm:cxn modelId="{7068B261-D98F-4045-9195-C9099945B765}" srcId="{D335C305-EB86-3D40-97AF-1FD9DC366ABD}" destId="{5CBCE087-9E09-5E45-8D29-55D451AED660}" srcOrd="6" destOrd="0" parTransId="{76FED253-E1FB-E049-9160-10C6164403C0}" sibTransId="{CB479D5F-E03E-C44D-A9F8-89C537AD94B4}"/>
    <dgm:cxn modelId="{BDB58B9D-6EA9-4DAD-AED5-34A5897F5957}" type="presOf" srcId="{D41AB86F-A577-9548-8EC6-B3444FCEDE87}" destId="{6EA95E9A-4A0B-F24D-B8AC-555F5148683E}" srcOrd="0" destOrd="0" presId="urn:microsoft.com/office/officeart/2005/8/layout/hProcess9"/>
    <dgm:cxn modelId="{9DED5FC1-A380-654A-949A-A3ED6EFD98AB}" srcId="{D335C305-EB86-3D40-97AF-1FD9DC366ABD}" destId="{DFA1A6BB-EFAF-DF45-8317-FD703783B87A}" srcOrd="5" destOrd="0" parTransId="{01611BCF-59A3-7642-B39D-C8CB98104DE7}" sibTransId="{9A632FA3-95F1-0745-947E-DAAF3D5599AC}"/>
    <dgm:cxn modelId="{834E6E34-8084-4A5A-B77A-3262D3B08CB9}" type="presOf" srcId="{DFA1A6BB-EFAF-DF45-8317-FD703783B87A}" destId="{A5958F9C-561F-C044-884B-841DF31F56CE}" srcOrd="0" destOrd="0" presId="urn:microsoft.com/office/officeart/2005/8/layout/hProcess9"/>
    <dgm:cxn modelId="{BB3DDE4E-48D6-4611-A2AE-58B9D3D893C7}" type="presParOf" srcId="{A85044C8-E30A-7146-AFDF-BF5674C904C7}" destId="{2762CF42-4F5E-0C44-A616-6C07CE760439}" srcOrd="0" destOrd="0" presId="urn:microsoft.com/office/officeart/2005/8/layout/hProcess9"/>
    <dgm:cxn modelId="{F5BE0BBF-64EC-4A01-9158-1F1A5A812E7D}" type="presParOf" srcId="{A85044C8-E30A-7146-AFDF-BF5674C904C7}" destId="{194FFC79-3008-4449-AAEF-B9505E41573C}" srcOrd="1" destOrd="0" presId="urn:microsoft.com/office/officeart/2005/8/layout/hProcess9"/>
    <dgm:cxn modelId="{BE08C46E-8B92-4273-B862-82D755F90FBD}" type="presParOf" srcId="{194FFC79-3008-4449-AAEF-B9505E41573C}" destId="{BBB27735-1168-C44D-BB7E-50793DA279A1}" srcOrd="0" destOrd="0" presId="urn:microsoft.com/office/officeart/2005/8/layout/hProcess9"/>
    <dgm:cxn modelId="{9315A5DA-C86A-42EE-98CE-7FD91F00FA2A}" type="presParOf" srcId="{194FFC79-3008-4449-AAEF-B9505E41573C}" destId="{D2FEF3DF-E438-2541-A1A2-6A4892F635DB}" srcOrd="1" destOrd="0" presId="urn:microsoft.com/office/officeart/2005/8/layout/hProcess9"/>
    <dgm:cxn modelId="{8B00EF55-B4FC-452E-84E3-8846C07041B3}" type="presParOf" srcId="{194FFC79-3008-4449-AAEF-B9505E41573C}" destId="{F43E8A9B-A25F-D34A-B963-25AA9C009388}" srcOrd="2" destOrd="0" presId="urn:microsoft.com/office/officeart/2005/8/layout/hProcess9"/>
    <dgm:cxn modelId="{145B8CDC-A98B-44EE-B624-7238AE577449}" type="presParOf" srcId="{194FFC79-3008-4449-AAEF-B9505E41573C}" destId="{06E9F530-B552-DB4B-A87F-30516B63D022}" srcOrd="3" destOrd="0" presId="urn:microsoft.com/office/officeart/2005/8/layout/hProcess9"/>
    <dgm:cxn modelId="{91AE7ADB-7C06-4DA6-8020-76C536490489}" type="presParOf" srcId="{194FFC79-3008-4449-AAEF-B9505E41573C}" destId="{AE317E07-DF95-634E-AF3D-8420E7DC5014}" srcOrd="4" destOrd="0" presId="urn:microsoft.com/office/officeart/2005/8/layout/hProcess9"/>
    <dgm:cxn modelId="{0230487C-AB55-49B4-AF68-E6D508827936}" type="presParOf" srcId="{194FFC79-3008-4449-AAEF-B9505E41573C}" destId="{15F7BAE8-F7A9-C54D-AD9F-2F3ABB5D7183}" srcOrd="5" destOrd="0" presId="urn:microsoft.com/office/officeart/2005/8/layout/hProcess9"/>
    <dgm:cxn modelId="{752C6D6F-F3B3-48A9-8375-8163367A9675}" type="presParOf" srcId="{194FFC79-3008-4449-AAEF-B9505E41573C}" destId="{2AA8DE36-AFBE-0247-9682-35E9DB60830B}" srcOrd="6" destOrd="0" presId="urn:microsoft.com/office/officeart/2005/8/layout/hProcess9"/>
    <dgm:cxn modelId="{C6BDB077-75F2-4034-8A73-E7199A653FA8}" type="presParOf" srcId="{194FFC79-3008-4449-AAEF-B9505E41573C}" destId="{48804FDC-469A-9F4C-865A-F8A3051F27AB}" srcOrd="7" destOrd="0" presId="urn:microsoft.com/office/officeart/2005/8/layout/hProcess9"/>
    <dgm:cxn modelId="{40044E6A-EDCA-40FA-B696-840C1A12410F}" type="presParOf" srcId="{194FFC79-3008-4449-AAEF-B9505E41573C}" destId="{6EA95E9A-4A0B-F24D-B8AC-555F5148683E}" srcOrd="8" destOrd="0" presId="urn:microsoft.com/office/officeart/2005/8/layout/hProcess9"/>
    <dgm:cxn modelId="{C81F6B95-CF8E-4D58-A2FE-ECBD7914FD14}" type="presParOf" srcId="{194FFC79-3008-4449-AAEF-B9505E41573C}" destId="{1DE18D38-87F5-2648-96F1-D34C481E3824}" srcOrd="9" destOrd="0" presId="urn:microsoft.com/office/officeart/2005/8/layout/hProcess9"/>
    <dgm:cxn modelId="{2B5D4626-8EC9-41B3-9719-E4B33649DC15}" type="presParOf" srcId="{194FFC79-3008-4449-AAEF-B9505E41573C}" destId="{A5958F9C-561F-C044-884B-841DF31F56CE}" srcOrd="10" destOrd="0" presId="urn:microsoft.com/office/officeart/2005/8/layout/hProcess9"/>
    <dgm:cxn modelId="{B2BC5682-7003-4230-9ACF-D9A2786F213F}" type="presParOf" srcId="{194FFC79-3008-4449-AAEF-B9505E41573C}" destId="{2C2BDE76-B8B9-F64B-8631-80A94E85C961}" srcOrd="11" destOrd="0" presId="urn:microsoft.com/office/officeart/2005/8/layout/hProcess9"/>
    <dgm:cxn modelId="{B92BDD93-22EA-44D4-8F35-13EA0F1F027D}" type="presParOf" srcId="{194FFC79-3008-4449-AAEF-B9505E41573C}" destId="{B881E3E8-22FF-A548-89DB-C0C4BE066EA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355A6-6FF6-4813-A525-C48DDF04971E}">
      <dsp:nvSpPr>
        <dsp:cNvPr id="0" name=""/>
        <dsp:cNvSpPr/>
      </dsp:nvSpPr>
      <dsp:spPr>
        <a:xfrm>
          <a:off x="377455" y="0"/>
          <a:ext cx="3207488" cy="274919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DD254443-6D1C-456A-B2BF-66FAF92400C8}">
      <dsp:nvSpPr>
        <dsp:cNvPr id="0" name=""/>
        <dsp:cNvSpPr/>
      </dsp:nvSpPr>
      <dsp:spPr>
        <a:xfrm>
          <a:off x="377455" y="1924437"/>
          <a:ext cx="3207488" cy="65980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err="1">
              <a:solidFill>
                <a:schemeClr val="accent4">
                  <a:lumMod val="50000"/>
                </a:schemeClr>
              </a:solidFill>
            </a:rPr>
            <a:t>Qu</a:t>
          </a:r>
          <a:r>
            <a:rPr lang="vi-VN" sz="1800" b="1" kern="1200" dirty="0">
              <a:solidFill>
                <a:schemeClr val="accent4">
                  <a:lumMod val="50000"/>
                </a:schemeClr>
              </a:solidFill>
            </a:rPr>
            <a:t>ản</a:t>
          </a:r>
          <a:r>
            <a:rPr lang="en-US" sz="1800" b="1" kern="1200" dirty="0">
              <a:solidFill>
                <a:schemeClr val="accent4">
                  <a:lumMod val="50000"/>
                </a:schemeClr>
              </a:solidFill>
            </a:rPr>
            <a:t> l</a:t>
          </a:r>
          <a:r>
            <a:rPr lang="vi-VN" sz="1800" b="1" kern="1200" dirty="0">
              <a:solidFill>
                <a:schemeClr val="accent4">
                  <a:lumMod val="50000"/>
                </a:schemeClr>
              </a:solidFill>
            </a:rPr>
            <a:t>ý</a:t>
          </a:r>
          <a:r>
            <a:rPr lang="en-US" sz="1800" b="1" kern="1200" dirty="0">
              <a:solidFill>
                <a:schemeClr val="accent4">
                  <a:lumMod val="50000"/>
                </a:schemeClr>
              </a:solidFill>
            </a:rPr>
            <a:t> h</a:t>
          </a:r>
          <a:r>
            <a:rPr lang="vi-VN" sz="1800" b="1" kern="1200" dirty="0">
              <a:solidFill>
                <a:schemeClr val="accent4">
                  <a:lumMod val="50000"/>
                </a:schemeClr>
              </a:solidFill>
            </a:rPr>
            <a:t>ành</a:t>
          </a:r>
          <a:r>
            <a:rPr lang="en-US" sz="1800" b="1" kern="1200" dirty="0">
              <a:solidFill>
                <a:schemeClr val="accent4">
                  <a:lumMod val="50000"/>
                </a:schemeClr>
              </a:solidFill>
            </a:rPr>
            <a:t> vi t</a:t>
          </a:r>
          <a:r>
            <a:rPr lang="vi-VN" sz="1800" b="1" kern="1200" dirty="0">
              <a:solidFill>
                <a:schemeClr val="accent4">
                  <a:lumMod val="50000"/>
                </a:schemeClr>
              </a:solidFill>
            </a:rPr>
            <a:t>ích</a:t>
          </a:r>
          <a:r>
            <a:rPr lang="en-US" sz="1800" b="1" kern="1200" dirty="0">
              <a:solidFill>
                <a:schemeClr val="accent4">
                  <a:lumMod val="50000"/>
                </a:schemeClr>
              </a:solidFill>
            </a:rPr>
            <a:t> c</a:t>
          </a:r>
          <a:r>
            <a:rPr lang="vi-VN" sz="1800" b="1" kern="1200" dirty="0">
              <a:solidFill>
                <a:schemeClr val="accent4">
                  <a:lumMod val="50000"/>
                </a:schemeClr>
              </a:solidFill>
            </a:rPr>
            <a:t>ự</a:t>
          </a:r>
          <a:r>
            <a:rPr lang="en-US" sz="1800" b="1" kern="1200" dirty="0">
              <a:solidFill>
                <a:schemeClr val="accent4">
                  <a:lumMod val="50000"/>
                </a:schemeClr>
              </a:solidFill>
            </a:rPr>
            <a:t>c</a:t>
          </a:r>
          <a:endParaRPr lang="vi-VN" sz="1800" b="1" kern="1200" dirty="0">
            <a:solidFill>
              <a:schemeClr val="accent4">
                <a:lumMod val="50000"/>
              </a:schemeClr>
            </a:solidFill>
          </a:endParaRPr>
        </a:p>
      </dsp:txBody>
      <dsp:txXfrm>
        <a:off x="377455" y="1924437"/>
        <a:ext cx="3207488" cy="65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0DC8F-0BF7-45B8-B8DE-91B4CFB76622}">
      <dsp:nvSpPr>
        <dsp:cNvPr id="0" name=""/>
        <dsp:cNvSpPr/>
      </dsp:nvSpPr>
      <dsp:spPr>
        <a:xfrm>
          <a:off x="634958" y="0"/>
          <a:ext cx="2844882" cy="24384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666A7F39-B8C8-4FA4-BC02-C702CA834AD6}">
      <dsp:nvSpPr>
        <dsp:cNvPr id="0" name=""/>
        <dsp:cNvSpPr/>
      </dsp:nvSpPr>
      <dsp:spPr>
        <a:xfrm>
          <a:off x="634958" y="1706880"/>
          <a:ext cx="2844882" cy="5852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err="1">
              <a:solidFill>
                <a:srgbClr val="FFFF00"/>
              </a:solidFill>
            </a:rPr>
            <a:t>Ph</a:t>
          </a:r>
          <a:r>
            <a:rPr lang="vi-VN" sz="1800" b="1" kern="1200" dirty="0">
              <a:solidFill>
                <a:srgbClr val="FFFF00"/>
              </a:solidFill>
            </a:rPr>
            <a:t>ỏng</a:t>
          </a:r>
          <a:r>
            <a:rPr lang="en-US" sz="1800" b="1" kern="1200" dirty="0">
              <a:solidFill>
                <a:srgbClr val="FFFF00"/>
              </a:solidFill>
            </a:rPr>
            <a:t> v</a:t>
          </a:r>
          <a:r>
            <a:rPr lang="vi-VN" sz="1800" b="1" kern="1200" dirty="0">
              <a:solidFill>
                <a:srgbClr val="FFFF00"/>
              </a:solidFill>
            </a:rPr>
            <a:t>ấn</a:t>
          </a:r>
          <a:r>
            <a:rPr lang="en-US" sz="1800" b="1" kern="1200" dirty="0">
              <a:solidFill>
                <a:srgbClr val="FFFF00"/>
              </a:solidFill>
            </a:rPr>
            <a:t> t</a:t>
          </a:r>
          <a:r>
            <a:rPr lang="vi-VN" sz="1800" b="1" kern="1200" dirty="0">
              <a:solidFill>
                <a:srgbClr val="FFFF00"/>
              </a:solidFill>
            </a:rPr>
            <a:t>ạo</a:t>
          </a:r>
          <a:r>
            <a:rPr lang="en-US" sz="1800" b="1" kern="1200" dirty="0">
              <a:solidFill>
                <a:srgbClr val="FFFF00"/>
              </a:solidFill>
            </a:rPr>
            <a:t> </a:t>
          </a:r>
          <a:r>
            <a:rPr lang="vi-VN" sz="1800" b="1" kern="1200" dirty="0">
              <a:solidFill>
                <a:srgbClr val="FFFF00"/>
              </a:solidFill>
            </a:rPr>
            <a:t>động</a:t>
          </a:r>
          <a:r>
            <a:rPr lang="en-US" sz="1800" b="1" kern="1200" dirty="0">
              <a:solidFill>
                <a:srgbClr val="FFFF00"/>
              </a:solidFill>
            </a:rPr>
            <a:t> l</a:t>
          </a:r>
          <a:r>
            <a:rPr lang="vi-VN" sz="1800" b="1" kern="1200" dirty="0">
              <a:solidFill>
                <a:srgbClr val="FFFF00"/>
              </a:solidFill>
            </a:rPr>
            <a:t>ực</a:t>
          </a:r>
        </a:p>
      </dsp:txBody>
      <dsp:txXfrm>
        <a:off x="634958" y="1706880"/>
        <a:ext cx="2844882" cy="585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9253F-3BD1-4FB1-8D20-2367BB45DC60}">
      <dsp:nvSpPr>
        <dsp:cNvPr id="0" name=""/>
        <dsp:cNvSpPr/>
      </dsp:nvSpPr>
      <dsp:spPr>
        <a:xfrm>
          <a:off x="434141" y="0"/>
          <a:ext cx="2789317" cy="23907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CEC6171A-BB9A-4B33-B29C-776CEAF27774}">
      <dsp:nvSpPr>
        <dsp:cNvPr id="0" name=""/>
        <dsp:cNvSpPr/>
      </dsp:nvSpPr>
      <dsp:spPr>
        <a:xfrm>
          <a:off x="434141" y="1673542"/>
          <a:ext cx="2789317" cy="57378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err="1">
              <a:solidFill>
                <a:srgbClr val="FFFF00"/>
              </a:solidFill>
              <a:latin typeface="Times New Roman" panose="02020603050405020304" pitchFamily="18" charset="0"/>
              <a:cs typeface="Times New Roman" panose="02020603050405020304" pitchFamily="18" charset="0"/>
            </a:rPr>
            <a:t>Kh</a:t>
          </a:r>
          <a:r>
            <a:rPr lang="vi-VN" sz="1800" b="1" kern="1200" dirty="0">
              <a:solidFill>
                <a:srgbClr val="FFFF00"/>
              </a:solidFill>
              <a:latin typeface="Times New Roman" panose="02020603050405020304" pitchFamily="18" charset="0"/>
              <a:cs typeface="Times New Roman" panose="02020603050405020304" pitchFamily="18" charset="0"/>
            </a:rPr>
            <a:t>ám</a:t>
          </a:r>
          <a:r>
            <a:rPr lang="en-US" sz="1800" b="1" kern="1200" dirty="0">
              <a:solidFill>
                <a:srgbClr val="FFFF00"/>
              </a:solidFill>
              <a:latin typeface="Times New Roman" panose="02020603050405020304" pitchFamily="18" charset="0"/>
              <a:cs typeface="Times New Roman" panose="02020603050405020304" pitchFamily="18" charset="0"/>
            </a:rPr>
            <a:t> s</a:t>
          </a:r>
          <a:r>
            <a:rPr lang="vi-VN" sz="1800" b="1" kern="1200" dirty="0">
              <a:solidFill>
                <a:srgbClr val="FFFF00"/>
              </a:solidFill>
              <a:latin typeface="Times New Roman" panose="02020603050405020304" pitchFamily="18" charset="0"/>
              <a:cs typeface="Times New Roman" panose="02020603050405020304" pitchFamily="18" charset="0"/>
            </a:rPr>
            <a:t>ức</a:t>
          </a:r>
          <a:r>
            <a:rPr lang="en-US" sz="1800" b="1" kern="1200" dirty="0">
              <a:solidFill>
                <a:srgbClr val="FFFF00"/>
              </a:solidFill>
              <a:latin typeface="Times New Roman" panose="02020603050405020304" pitchFamily="18" charset="0"/>
              <a:cs typeface="Times New Roman" panose="02020603050405020304" pitchFamily="18" charset="0"/>
            </a:rPr>
            <a:t> </a:t>
          </a:r>
          <a:r>
            <a:rPr lang="en-US" sz="1800" b="1" kern="1200" dirty="0" err="1">
              <a:solidFill>
                <a:srgbClr val="FFFF00"/>
              </a:solidFill>
              <a:latin typeface="Times New Roman" panose="02020603050405020304" pitchFamily="18" charset="0"/>
              <a:cs typeface="Times New Roman" panose="02020603050405020304" pitchFamily="18" charset="0"/>
            </a:rPr>
            <a:t>kh</a:t>
          </a:r>
          <a:r>
            <a:rPr lang="vi-VN" sz="1800" b="1" kern="1200" dirty="0">
              <a:solidFill>
                <a:srgbClr val="FFFF00"/>
              </a:solidFill>
              <a:latin typeface="Times New Roman" panose="02020603050405020304" pitchFamily="18" charset="0"/>
              <a:cs typeface="Times New Roman" panose="02020603050405020304" pitchFamily="18" charset="0"/>
            </a:rPr>
            <a:t>ỏe</a:t>
          </a:r>
          <a:r>
            <a:rPr lang="en-US" sz="1800" b="1" kern="1200" dirty="0">
              <a:solidFill>
                <a:srgbClr val="FFFF00"/>
              </a:solidFill>
              <a:latin typeface="Times New Roman" panose="02020603050405020304" pitchFamily="18" charset="0"/>
              <a:cs typeface="Times New Roman" panose="02020603050405020304" pitchFamily="18" charset="0"/>
            </a:rPr>
            <a:t> t</a:t>
          </a:r>
          <a:r>
            <a:rPr lang="vi-VN" sz="1800" b="1" kern="1200" dirty="0">
              <a:solidFill>
                <a:srgbClr val="FFFF00"/>
              </a:solidFill>
              <a:latin typeface="Times New Roman" panose="02020603050405020304" pitchFamily="18" charset="0"/>
              <a:cs typeface="Times New Roman" panose="02020603050405020304" pitchFamily="18" charset="0"/>
            </a:rPr>
            <a:t>â</a:t>
          </a:r>
          <a:r>
            <a:rPr lang="en-US" sz="1800" b="1" kern="1200" dirty="0">
              <a:solidFill>
                <a:srgbClr val="FFFF00"/>
              </a:solidFill>
              <a:latin typeface="Times New Roman" panose="02020603050405020304" pitchFamily="18" charset="0"/>
              <a:cs typeface="Times New Roman" panose="02020603050405020304" pitchFamily="18" charset="0"/>
            </a:rPr>
            <a:t>m </a:t>
          </a:r>
          <a:r>
            <a:rPr lang="en-US" sz="1800" b="1" kern="1200" dirty="0" err="1">
              <a:solidFill>
                <a:srgbClr val="FFFF00"/>
              </a:solidFill>
              <a:latin typeface="Times New Roman" panose="02020603050405020304" pitchFamily="18" charset="0"/>
              <a:cs typeface="Times New Roman" panose="02020603050405020304" pitchFamily="18" charset="0"/>
            </a:rPr>
            <a:t>th</a:t>
          </a:r>
          <a:r>
            <a:rPr lang="vi-VN" sz="1800" b="1" kern="1200" dirty="0">
              <a:solidFill>
                <a:srgbClr val="FFFF00"/>
              </a:solidFill>
              <a:latin typeface="Times New Roman" panose="02020603050405020304" pitchFamily="18" charset="0"/>
              <a:cs typeface="Times New Roman" panose="02020603050405020304" pitchFamily="18" charset="0"/>
            </a:rPr>
            <a:t>ần</a:t>
          </a:r>
        </a:p>
      </dsp:txBody>
      <dsp:txXfrm>
        <a:off x="434141" y="1673542"/>
        <a:ext cx="2789317" cy="573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5E14-9112-40D5-8A67-1C542840EBBD}">
      <dsp:nvSpPr>
        <dsp:cNvPr id="0" name=""/>
        <dsp:cNvSpPr/>
      </dsp:nvSpPr>
      <dsp:spPr>
        <a:xfrm>
          <a:off x="282324" y="0"/>
          <a:ext cx="3169149" cy="27163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3F152F3E-64CD-4717-805A-D8A0220C7222}">
      <dsp:nvSpPr>
        <dsp:cNvPr id="0" name=""/>
        <dsp:cNvSpPr/>
      </dsp:nvSpPr>
      <dsp:spPr>
        <a:xfrm>
          <a:off x="282324" y="1901435"/>
          <a:ext cx="3169149" cy="65192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rPr>
            <a:t>Mat</a:t>
          </a:r>
          <a:r>
            <a:rPr lang="vi-VN" sz="1800" b="1" kern="1200" dirty="0">
              <a:solidFill>
                <a:srgbClr val="FFFF00"/>
              </a:solidFill>
            </a:rPr>
            <a:t>rix</a:t>
          </a:r>
        </a:p>
      </dsp:txBody>
      <dsp:txXfrm>
        <a:off x="282324" y="1901435"/>
        <a:ext cx="3169149" cy="651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2CF42-4F5E-0C44-A616-6C07CE760439}">
      <dsp:nvSpPr>
        <dsp:cNvPr id="0" name=""/>
        <dsp:cNvSpPr/>
      </dsp:nvSpPr>
      <dsp:spPr>
        <a:xfrm>
          <a:off x="462914" y="0"/>
          <a:ext cx="5246370" cy="1485901"/>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BB27735-1168-C44D-BB7E-50793DA279A1}">
      <dsp:nvSpPr>
        <dsp:cNvPr id="0" name=""/>
        <dsp:cNvSpPr/>
      </dsp:nvSpPr>
      <dsp:spPr>
        <a:xfrm>
          <a:off x="1205"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2 MET</a:t>
          </a:r>
        </a:p>
      </dsp:txBody>
      <dsp:txXfrm>
        <a:off x="30219" y="474784"/>
        <a:ext cx="713195" cy="536332"/>
      </dsp:txXfrm>
    </dsp:sp>
    <dsp:sp modelId="{F43E8A9B-A25F-D34A-B963-25AA9C009388}">
      <dsp:nvSpPr>
        <dsp:cNvPr id="0" name=""/>
        <dsp:cNvSpPr/>
      </dsp:nvSpPr>
      <dsp:spPr>
        <a:xfrm>
          <a:off x="900966"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3 CM</a:t>
          </a:r>
        </a:p>
      </dsp:txBody>
      <dsp:txXfrm>
        <a:off x="929980" y="474784"/>
        <a:ext cx="713195" cy="536332"/>
      </dsp:txXfrm>
    </dsp:sp>
    <dsp:sp modelId="{AE317E07-DF95-634E-AF3D-8420E7DC5014}">
      <dsp:nvSpPr>
        <dsp:cNvPr id="0" name=""/>
        <dsp:cNvSpPr/>
      </dsp:nvSpPr>
      <dsp:spPr>
        <a:xfrm>
          <a:off x="1800727"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4 CM</a:t>
          </a:r>
        </a:p>
      </dsp:txBody>
      <dsp:txXfrm>
        <a:off x="1829741" y="474784"/>
        <a:ext cx="713195" cy="536332"/>
      </dsp:txXfrm>
    </dsp:sp>
    <dsp:sp modelId="{2AA8DE36-AFBE-0247-9682-35E9DB60830B}">
      <dsp:nvSpPr>
        <dsp:cNvPr id="0" name=""/>
        <dsp:cNvSpPr/>
      </dsp:nvSpPr>
      <dsp:spPr>
        <a:xfrm>
          <a:off x="2700488"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5 CM</a:t>
          </a:r>
        </a:p>
      </dsp:txBody>
      <dsp:txXfrm>
        <a:off x="2729502" y="474784"/>
        <a:ext cx="713195" cy="536332"/>
      </dsp:txXfrm>
    </dsp:sp>
    <dsp:sp modelId="{6EA95E9A-4A0B-F24D-B8AC-555F5148683E}">
      <dsp:nvSpPr>
        <dsp:cNvPr id="0" name=""/>
        <dsp:cNvSpPr/>
      </dsp:nvSpPr>
      <dsp:spPr>
        <a:xfrm>
          <a:off x="3600249"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6 CM</a:t>
          </a:r>
        </a:p>
      </dsp:txBody>
      <dsp:txXfrm>
        <a:off x="3629263" y="474784"/>
        <a:ext cx="713195" cy="536332"/>
      </dsp:txXfrm>
    </dsp:sp>
    <dsp:sp modelId="{A5958F9C-561F-C044-884B-841DF31F56CE}">
      <dsp:nvSpPr>
        <dsp:cNvPr id="0" name=""/>
        <dsp:cNvSpPr/>
      </dsp:nvSpPr>
      <dsp:spPr>
        <a:xfrm>
          <a:off x="4500009"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7 SMS</a:t>
          </a:r>
        </a:p>
      </dsp:txBody>
      <dsp:txXfrm>
        <a:off x="4529023" y="474784"/>
        <a:ext cx="713195" cy="536332"/>
      </dsp:txXfrm>
    </dsp:sp>
    <dsp:sp modelId="{B881E3E8-22FF-A548-89DB-C0C4BE066EA2}">
      <dsp:nvSpPr>
        <dsp:cNvPr id="0" name=""/>
        <dsp:cNvSpPr/>
      </dsp:nvSpPr>
      <dsp:spPr>
        <a:xfrm>
          <a:off x="5399770" y="445770"/>
          <a:ext cx="771223" cy="594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t>Tuần</a:t>
          </a:r>
          <a:r>
            <a:rPr lang="en-US" sz="1600" kern="1200" dirty="0"/>
            <a:t> 8 SMS</a:t>
          </a:r>
        </a:p>
      </dsp:txBody>
      <dsp:txXfrm>
        <a:off x="5428784" y="474784"/>
        <a:ext cx="713195" cy="53633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5259"/>
            <a:ext cx="2971800" cy="333529"/>
          </a:xfrm>
          <a:prstGeom prst="rect">
            <a:avLst/>
          </a:prstGeom>
        </p:spPr>
        <p:txBody>
          <a:bodyPr vert="horz" lIns="91440" tIns="45720" rIns="91440" bIns="45720" rtlCol="0"/>
          <a:lstStyle>
            <a:lvl1pPr algn="l">
              <a:defRPr sz="1200"/>
            </a:lvl1pPr>
          </a:lstStyle>
          <a:p>
            <a:r>
              <a:rPr lang="en-US"/>
              <a:t>Kết quả triển khai can thiệp ATS tại Hà Nội 2018</a:t>
            </a:r>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F134659-E9D5-8D49-99B9-E13DE8B1ED34}" type="datetime1">
              <a:rPr lang="en-US" smtClean="0"/>
              <a:t>4/10/19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2226323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Kết quả triển khai can thiệp ATS tại Hà Nội 2018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FAC18-0AAC-EE46-8D0B-5969E7FDA6F2}" type="datetime1">
              <a:rPr lang="en-US" smtClean="0"/>
              <a:t>4/10/19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DB248-03D4-420F-8A98-9F5E841525A4}" type="slidenum">
              <a:rPr lang="en-US" smtClean="0"/>
              <a:pPr/>
              <a:t>‹#›</a:t>
            </a:fld>
            <a:endParaRPr lang="en-US" dirty="0"/>
          </a:p>
        </p:txBody>
      </p:sp>
    </p:spTree>
    <p:extLst>
      <p:ext uri="{BB962C8B-B14F-4D97-AF65-F5344CB8AC3E}">
        <p14:creationId xmlns:p14="http://schemas.microsoft.com/office/powerpoint/2010/main" val="330624589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Kết quả triển khai can thiệp ATS tại Hà Nội 2018</a:t>
            </a:r>
            <a:endParaRPr lang="en-US" dirty="0"/>
          </a:p>
        </p:txBody>
      </p:sp>
      <p:sp>
        <p:nvSpPr>
          <p:cNvPr id="5" name="Slide Number Placeholder 4"/>
          <p:cNvSpPr>
            <a:spLocks noGrp="1"/>
          </p:cNvSpPr>
          <p:nvPr>
            <p:ph type="sldNum" sz="quarter" idx="11"/>
          </p:nvPr>
        </p:nvSpPr>
        <p:spPr/>
        <p:txBody>
          <a:bodyPr/>
          <a:lstStyle/>
          <a:p>
            <a:fld id="{293DB248-03D4-420F-8A98-9F5E841525A4}" type="slidenum">
              <a:rPr lang="en-US" smtClean="0"/>
              <a:pPr/>
              <a:t>1</a:t>
            </a:fld>
            <a:endParaRPr lang="en-US" dirty="0"/>
          </a:p>
        </p:txBody>
      </p:sp>
    </p:spTree>
    <p:extLst>
      <p:ext uri="{BB962C8B-B14F-4D97-AF65-F5344CB8AC3E}">
        <p14:creationId xmlns:p14="http://schemas.microsoft.com/office/powerpoint/2010/main" val="55089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13</a:t>
            </a:fld>
            <a:endParaRPr lang="en-US" dirty="0"/>
          </a:p>
        </p:txBody>
      </p:sp>
      <p:sp>
        <p:nvSpPr>
          <p:cNvPr id="5" name="Header Placeholder 4">
            <a:extLst>
              <a:ext uri="{FF2B5EF4-FFF2-40B4-BE49-F238E27FC236}">
                <a16:creationId xmlns="" xmlns:a16="http://schemas.microsoft.com/office/drawing/2014/main" id="{B8228911-CE2F-4CA4-B0F5-9C3F8A6C903D}"/>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376178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18 ca do</a:t>
            </a:r>
            <a:r>
              <a:rPr lang="en-US" baseline="0"/>
              <a:t> cơ sở 100%</a:t>
            </a:r>
            <a:endParaRPr lang="en-GB"/>
          </a:p>
        </p:txBody>
      </p:sp>
      <p:sp>
        <p:nvSpPr>
          <p:cNvPr id="4" name="Slide Number Placeholder 3"/>
          <p:cNvSpPr>
            <a:spLocks noGrp="1"/>
          </p:cNvSpPr>
          <p:nvPr>
            <p:ph type="sldNum" sz="quarter" idx="10"/>
          </p:nvPr>
        </p:nvSpPr>
        <p:spPr/>
        <p:txBody>
          <a:bodyPr/>
          <a:lstStyle/>
          <a:p>
            <a:fld id="{293DB248-03D4-420F-8A98-9F5E841525A4}" type="slidenum">
              <a:rPr lang="en-US" smtClean="0"/>
              <a:pPr/>
              <a:t>14</a:t>
            </a:fld>
            <a:endParaRPr lang="en-US" dirty="0"/>
          </a:p>
        </p:txBody>
      </p:sp>
      <p:sp>
        <p:nvSpPr>
          <p:cNvPr id="5" name="Header Placeholder 4">
            <a:extLst>
              <a:ext uri="{FF2B5EF4-FFF2-40B4-BE49-F238E27FC236}">
                <a16:creationId xmlns="" xmlns:a16="http://schemas.microsoft.com/office/drawing/2014/main" id="{85E1FCE3-2607-4F06-9239-5084F54EC616}"/>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63973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 </a:t>
            </a:r>
            <a:r>
              <a:rPr lang="en-US" dirty="0" err="1"/>
              <a:t>người</a:t>
            </a:r>
            <a:r>
              <a:rPr lang="en-US" baseline="0" dirty="0"/>
              <a:t> </a:t>
            </a:r>
            <a:r>
              <a:rPr lang="en-US" baseline="0" dirty="0" err="1"/>
              <a:t>chưa</a:t>
            </a:r>
            <a:r>
              <a:rPr lang="en-US" baseline="0" dirty="0"/>
              <a:t> </a:t>
            </a:r>
            <a:r>
              <a:rPr lang="en-US" baseline="0" dirty="0" err="1"/>
              <a:t>điều</a:t>
            </a:r>
            <a:r>
              <a:rPr lang="en-US" baseline="0" dirty="0"/>
              <a:t> </a:t>
            </a:r>
            <a:r>
              <a:rPr lang="en-US" baseline="0" dirty="0" err="1"/>
              <a:t>trị</a:t>
            </a:r>
            <a:r>
              <a:rPr lang="en-US" baseline="0" dirty="0"/>
              <a:t> ARV</a:t>
            </a:r>
            <a:endParaRPr lang="en-GB"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15</a:t>
            </a:fld>
            <a:endParaRPr lang="en-US" dirty="0"/>
          </a:p>
        </p:txBody>
      </p:sp>
      <p:sp>
        <p:nvSpPr>
          <p:cNvPr id="5" name="Header Placeholder 4">
            <a:extLst>
              <a:ext uri="{FF2B5EF4-FFF2-40B4-BE49-F238E27FC236}">
                <a16:creationId xmlns="" xmlns:a16="http://schemas.microsoft.com/office/drawing/2014/main" id="{8B1383F0-7023-4AE7-94C9-0CA322EFB0CD}"/>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29014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3DB248-03D4-420F-8A98-9F5E841525A4}" type="slidenum">
              <a:rPr lang="en-US" smtClean="0"/>
              <a:pPr/>
              <a:t>17</a:t>
            </a:fld>
            <a:endParaRPr lang="en-US" dirty="0"/>
          </a:p>
        </p:txBody>
      </p:sp>
      <p:sp>
        <p:nvSpPr>
          <p:cNvPr id="5" name="Header Placeholder 4">
            <a:extLst>
              <a:ext uri="{FF2B5EF4-FFF2-40B4-BE49-F238E27FC236}">
                <a16:creationId xmlns="" xmlns:a16="http://schemas.microsoft.com/office/drawing/2014/main" id="{82597629-9AE3-440E-A616-68FA83F2A1E1}"/>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44985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18</a:t>
            </a:fld>
            <a:endParaRPr lang="en-US" dirty="0"/>
          </a:p>
        </p:txBody>
      </p:sp>
      <p:sp>
        <p:nvSpPr>
          <p:cNvPr id="5" name="Header Placeholder 4">
            <a:extLst>
              <a:ext uri="{FF2B5EF4-FFF2-40B4-BE49-F238E27FC236}">
                <a16:creationId xmlns="" xmlns:a16="http://schemas.microsoft.com/office/drawing/2014/main" id="{E33528DB-FC73-4AD6-ACD1-F300F505901C}"/>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271117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So</a:t>
            </a:r>
            <a:r>
              <a:rPr lang="en-US" baseline="0">
                <a:solidFill>
                  <a:srgbClr val="FF0000"/>
                </a:solidFill>
              </a:rPr>
              <a:t> với tổng số 23 bệnh nhân ban đầu, số bệnh nhân duy trì tham gia tư vấn nhóm MATRIX là 17.</a:t>
            </a:r>
          </a:p>
          <a:p>
            <a:endParaRPr lang="en-US" baseline="0">
              <a:solidFill>
                <a:srgbClr val="FF0000"/>
              </a:solidFill>
            </a:endParaRPr>
          </a:p>
          <a:p>
            <a:r>
              <a:rPr lang="en-US" baseline="0">
                <a:solidFill>
                  <a:srgbClr val="FF0000"/>
                </a:solidFill>
              </a:rPr>
              <a:t>6 trường hợp bệnh nhân này gồm:</a:t>
            </a:r>
          </a:p>
          <a:p>
            <a:pPr marL="171450" indent="-171450">
              <a:buFontTx/>
              <a:buChar char="-"/>
            </a:pPr>
            <a:r>
              <a:rPr lang="en-US" baseline="0">
                <a:solidFill>
                  <a:srgbClr val="FF0000"/>
                </a:solidFill>
              </a:rPr>
              <a:t>2 trường hợp không đồng ý tiếp tục tham gia can thiệp</a:t>
            </a:r>
          </a:p>
          <a:p>
            <a:pPr marL="171450" indent="-171450">
              <a:buFontTx/>
              <a:buChar char="-"/>
            </a:pPr>
            <a:r>
              <a:rPr lang="en-US" baseline="0">
                <a:solidFill>
                  <a:srgbClr val="FF0000"/>
                </a:solidFill>
              </a:rPr>
              <a:t>2 trường hợp bị bắt trong quá trình can thiệp</a:t>
            </a:r>
          </a:p>
          <a:p>
            <a:pPr marL="171450" indent="-171450">
              <a:buFontTx/>
              <a:buChar char="-"/>
            </a:pPr>
            <a:r>
              <a:rPr lang="en-US" baseline="0">
                <a:solidFill>
                  <a:srgbClr val="FF0000"/>
                </a:solidFill>
              </a:rPr>
              <a:t>2 trường hợp chỉ tham gia CM, không tham gia MATRIX (2 trường hợp này vẫn được đánh giá cuối can thiệp)</a:t>
            </a:r>
          </a:p>
        </p:txBody>
      </p:sp>
      <p:sp>
        <p:nvSpPr>
          <p:cNvPr id="4" name="Slide Number Placeholder 3"/>
          <p:cNvSpPr>
            <a:spLocks noGrp="1"/>
          </p:cNvSpPr>
          <p:nvPr>
            <p:ph type="sldNum" sz="quarter" idx="10"/>
          </p:nvPr>
        </p:nvSpPr>
        <p:spPr/>
        <p:txBody>
          <a:bodyPr/>
          <a:lstStyle/>
          <a:p>
            <a:fld id="{293DB248-03D4-420F-8A98-9F5E841525A4}" type="slidenum">
              <a:rPr lang="en-US" smtClean="0"/>
              <a:pPr/>
              <a:t>19</a:t>
            </a:fld>
            <a:endParaRPr lang="en-US" dirty="0"/>
          </a:p>
        </p:txBody>
      </p:sp>
      <p:sp>
        <p:nvSpPr>
          <p:cNvPr id="5" name="Header Placeholder 4">
            <a:extLst>
              <a:ext uri="{FF2B5EF4-FFF2-40B4-BE49-F238E27FC236}">
                <a16:creationId xmlns="" xmlns:a16="http://schemas.microsoft.com/office/drawing/2014/main" id="{50C6E94E-7914-47A7-A2B6-64F5E6B90130}"/>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60172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Bảng danh sách bệnh nhân tham gia các buổi matrix hàng tuần (có 7 buổi tổ chức vào chủ nhật và 1 buổi vào thứ sáu).</a:t>
            </a:r>
          </a:p>
          <a:p>
            <a:r>
              <a:rPr lang="vi-VN" dirty="0"/>
              <a:t>Danh sách ban đầu có tổng số 23 bệnh nhân tuy nhiên ngay từ tuần thứ</a:t>
            </a:r>
            <a:r>
              <a:rPr lang="vi-VN" baseline="0" dirty="0"/>
              <a:t> 1  sau đánh giá ban đầu có 2 bệnh nhân không thể tham gia liên  quan  đến việc không tiếp tục điều trị methadone. Vì vậy còn 21 bệnh nhân, trong số này có 1 bệnh nhân nữ. Trong quá trình điều trị, có 3 bệnh nhân trong số 21 bệnh nhân bị bắt liên quan đến vấn đề buôn bán ma túy nên duy trì đến khi kết thúc 8 tuần can thiệp chỉ còn 18 bệnh nhân.</a:t>
            </a:r>
            <a:endParaRPr lang="vi-VN" dirty="0"/>
          </a:p>
          <a:p>
            <a:r>
              <a:rPr lang="vi-VN" dirty="0"/>
              <a:t>Có 2 chỉ số hiển thị trên bảng theo dõi các</a:t>
            </a:r>
            <a:r>
              <a:rPr lang="vi-VN" baseline="0" dirty="0"/>
              <a:t> buổi tham gia tư vấn nhóm theo mô hình matrix là (1) chuyên cần và (2) phần thưởng (bệnh nhân nhận được phần thưởng khi có hoạt động tích cực ví dụ giữ sạch, đi sớm, tích cực phát biểu. Trên bảng quy ước giấy bìa màu xanh thể hiện tính chuyên cần và giấy bìa màu hồng thể hiện phần thưởng bệnh nhân có được trong mỗi buổi tư vấn nhóm.</a:t>
            </a:r>
          </a:p>
          <a:p>
            <a:r>
              <a:rPr lang="vi-VN" baseline="0" dirty="0"/>
              <a:t>Chuyên cần: có 3 bệnh nhân tham gia được 7/8 buổi. Phần lớn là 4-6 buổi. Những buổi nghỉ bệnh nhân đều báo lý do với cán bộ phòng khám.</a:t>
            </a:r>
          </a:p>
          <a:p>
            <a:endParaRPr lang="vi-VN" baseline="0" dirty="0"/>
          </a:p>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20</a:t>
            </a:fld>
            <a:endParaRPr lang="en-US" dirty="0"/>
          </a:p>
        </p:txBody>
      </p:sp>
      <p:sp>
        <p:nvSpPr>
          <p:cNvPr id="5" name="Header Placeholder 4">
            <a:extLst>
              <a:ext uri="{FF2B5EF4-FFF2-40B4-BE49-F238E27FC236}">
                <a16:creationId xmlns="" xmlns:a16="http://schemas.microsoft.com/office/drawing/2014/main" id="{EAA528F7-269E-4E0F-A218-34FAB641B565}"/>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66174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4 </a:t>
            </a:r>
            <a:r>
              <a:rPr lang="en-US" dirty="0" err="1">
                <a:solidFill>
                  <a:srgbClr val="FF0000"/>
                </a:solidFill>
              </a:rPr>
              <a:t>bệnh</a:t>
            </a:r>
            <a:r>
              <a:rPr lang="en-US" dirty="0">
                <a:solidFill>
                  <a:srgbClr val="FF0000"/>
                </a:solidFill>
              </a:rPr>
              <a:t> </a:t>
            </a:r>
            <a:r>
              <a:rPr lang="en-US" dirty="0" err="1">
                <a:solidFill>
                  <a:srgbClr val="FF0000"/>
                </a:solidFill>
              </a:rPr>
              <a:t>nhân</a:t>
            </a:r>
            <a:r>
              <a:rPr lang="en-US" dirty="0">
                <a:solidFill>
                  <a:srgbClr val="FF0000"/>
                </a:solidFill>
              </a:rPr>
              <a:t> </a:t>
            </a:r>
            <a:r>
              <a:rPr lang="en-US" dirty="0" err="1">
                <a:solidFill>
                  <a:srgbClr val="FF0000"/>
                </a:solidFill>
              </a:rPr>
              <a:t>bỏ</a:t>
            </a:r>
            <a:r>
              <a:rPr lang="en-US" dirty="0">
                <a:solidFill>
                  <a:srgbClr val="FF0000"/>
                </a:solidFill>
              </a:rPr>
              <a:t> can </a:t>
            </a:r>
            <a:r>
              <a:rPr lang="en-US" dirty="0" err="1">
                <a:solidFill>
                  <a:srgbClr val="FF0000"/>
                </a:solidFill>
              </a:rPr>
              <a:t>thiệp</a:t>
            </a:r>
            <a:r>
              <a:rPr lang="vi-VN" dirty="0">
                <a:solidFill>
                  <a:srgbClr val="FF0000"/>
                </a:solidFill>
              </a:rPr>
              <a:t>: 2 trường hợp không tiếp tục tham gia, 2 trường hợp bị bắt</a:t>
            </a:r>
            <a:endParaRPr lang="en-US" dirty="0">
              <a:solidFill>
                <a:srgbClr val="FF0000"/>
              </a:solidFill>
            </a:endParaRPr>
          </a:p>
          <a:p>
            <a:endParaRPr lang="en-US" dirty="0">
              <a:solidFill>
                <a:srgbClr val="FF0000"/>
              </a:solidFill>
            </a:endParaRPr>
          </a:p>
          <a:p>
            <a:r>
              <a:rPr lang="vi-VN" dirty="0">
                <a:solidFill>
                  <a:srgbClr val="FF0000"/>
                </a:solidFill>
              </a:rPr>
              <a:t>Kết quả xet</a:t>
            </a:r>
            <a:r>
              <a:rPr lang="vi-VN" baseline="0" dirty="0">
                <a:solidFill>
                  <a:srgbClr val="FF0000"/>
                </a:solidFill>
              </a:rPr>
              <a:t> nghiệm ATS giảm trong nhóm nguy cơ cao sau 8 tuần tuy nhiên kết quả xét nghiệm nước tiểu với CDTP thay đổi như thế nào sau 8 </a:t>
            </a:r>
            <a:r>
              <a:rPr lang="vi-VN" baseline="0" dirty="0" smtClean="0">
                <a:solidFill>
                  <a:srgbClr val="FF0000"/>
                </a:solidFill>
              </a:rPr>
              <a:t>tuân</a:t>
            </a:r>
            <a:endParaRPr lang="vi-VN" dirty="0">
              <a:solidFill>
                <a:srgbClr val="FF0000"/>
              </a:solidFill>
            </a:endParaRPr>
          </a:p>
        </p:txBody>
      </p:sp>
      <p:sp>
        <p:nvSpPr>
          <p:cNvPr id="4" name="Slide Number Placeholder 3"/>
          <p:cNvSpPr>
            <a:spLocks noGrp="1"/>
          </p:cNvSpPr>
          <p:nvPr>
            <p:ph type="sldNum" sz="quarter" idx="10"/>
          </p:nvPr>
        </p:nvSpPr>
        <p:spPr/>
        <p:txBody>
          <a:bodyPr/>
          <a:lstStyle/>
          <a:p>
            <a:fld id="{293DB248-03D4-420F-8A98-9F5E841525A4}" type="slidenum">
              <a:rPr lang="en-US" smtClean="0"/>
              <a:pPr/>
              <a:t>21</a:t>
            </a:fld>
            <a:endParaRPr lang="en-US" dirty="0"/>
          </a:p>
        </p:txBody>
      </p:sp>
      <p:sp>
        <p:nvSpPr>
          <p:cNvPr id="5" name="Header Placeholder 4">
            <a:extLst>
              <a:ext uri="{FF2B5EF4-FFF2-40B4-BE49-F238E27FC236}">
                <a16:creationId xmlns="" xmlns:a16="http://schemas.microsoft.com/office/drawing/2014/main" id="{D12784BB-3A62-40E6-8747-B21DA7B3A05A}"/>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5904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solidFill>
                <a:srgbClr val="FF0000"/>
              </a:solidFill>
            </a:endParaRPr>
          </a:p>
        </p:txBody>
      </p:sp>
      <p:sp>
        <p:nvSpPr>
          <p:cNvPr id="4" name="Slide Number Placeholder 3"/>
          <p:cNvSpPr>
            <a:spLocks noGrp="1"/>
          </p:cNvSpPr>
          <p:nvPr>
            <p:ph type="sldNum" sz="quarter" idx="10"/>
          </p:nvPr>
        </p:nvSpPr>
        <p:spPr/>
        <p:txBody>
          <a:bodyPr/>
          <a:lstStyle/>
          <a:p>
            <a:fld id="{293DB248-03D4-420F-8A98-9F5E841525A4}" type="slidenum">
              <a:rPr lang="en-US" smtClean="0"/>
              <a:pPr/>
              <a:t>22</a:t>
            </a:fld>
            <a:endParaRPr lang="en-US" dirty="0"/>
          </a:p>
        </p:txBody>
      </p:sp>
      <p:sp>
        <p:nvSpPr>
          <p:cNvPr id="5" name="Header Placeholder 4">
            <a:extLst>
              <a:ext uri="{FF2B5EF4-FFF2-40B4-BE49-F238E27FC236}">
                <a16:creationId xmlns="" xmlns:a16="http://schemas.microsoft.com/office/drawing/2014/main" id="{ADC2DCE3-815B-4E82-8A20-0384698CF205}"/>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260021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Char char="v"/>
            </a:pPr>
            <a:r>
              <a:rPr lang="vi-VN" sz="2000" i="1" dirty="0">
                <a:solidFill>
                  <a:srgbClr val="FF0000"/>
                </a:solidFill>
              </a:rPr>
              <a:t>Nhược điểm của chương trình</a:t>
            </a:r>
            <a:r>
              <a:rPr lang="en-US" sz="2000" i="1" dirty="0">
                <a:solidFill>
                  <a:srgbClr val="FF0000"/>
                </a:solidFill>
              </a:rPr>
              <a:t> (</a:t>
            </a:r>
            <a:r>
              <a:rPr lang="en-US" sz="2000" i="1" dirty="0" err="1">
                <a:solidFill>
                  <a:srgbClr val="FF0000"/>
                </a:solidFill>
              </a:rPr>
              <a:t>bỏ</a:t>
            </a:r>
            <a:r>
              <a:rPr lang="en-US" sz="2000" i="1" dirty="0">
                <a:solidFill>
                  <a:srgbClr val="FF0000"/>
                </a:solidFill>
              </a:rPr>
              <a:t> ở slide </a:t>
            </a:r>
            <a:r>
              <a:rPr lang="en-US" sz="2000" i="1" dirty="0" err="1">
                <a:solidFill>
                  <a:srgbClr val="FF0000"/>
                </a:solidFill>
              </a:rPr>
              <a:t>này</a:t>
            </a:r>
            <a:r>
              <a:rPr lang="en-US" sz="2000" i="1" dirty="0">
                <a:solidFill>
                  <a:srgbClr val="FF0000"/>
                </a:solidFill>
              </a:rPr>
              <a:t> </a:t>
            </a:r>
            <a:r>
              <a:rPr lang="en-US" sz="2000" i="1" dirty="0" err="1">
                <a:solidFill>
                  <a:srgbClr val="FF0000"/>
                </a:solidFill>
              </a:rPr>
              <a:t>vì</a:t>
            </a:r>
            <a:r>
              <a:rPr lang="en-US" sz="2000" i="1" dirty="0">
                <a:solidFill>
                  <a:srgbClr val="FF0000"/>
                </a:solidFill>
              </a:rPr>
              <a:t> </a:t>
            </a:r>
            <a:r>
              <a:rPr lang="en-US" sz="2000" i="1" dirty="0" err="1">
                <a:solidFill>
                  <a:srgbClr val="FF0000"/>
                </a:solidFill>
              </a:rPr>
              <a:t>đưa</a:t>
            </a:r>
            <a:r>
              <a:rPr lang="en-US" sz="2000" i="1" dirty="0">
                <a:solidFill>
                  <a:srgbClr val="FF0000"/>
                </a:solidFill>
              </a:rPr>
              <a:t> </a:t>
            </a:r>
            <a:r>
              <a:rPr lang="en-US" sz="2000" i="1" dirty="0" err="1">
                <a:solidFill>
                  <a:srgbClr val="FF0000"/>
                </a:solidFill>
              </a:rPr>
              <a:t>vào</a:t>
            </a:r>
            <a:r>
              <a:rPr lang="en-US" sz="2000" i="1" dirty="0">
                <a:solidFill>
                  <a:srgbClr val="FF0000"/>
                </a:solidFill>
              </a:rPr>
              <a:t> </a:t>
            </a:r>
            <a:r>
              <a:rPr lang="en-US" sz="2000" i="1" dirty="0" err="1">
                <a:solidFill>
                  <a:srgbClr val="FF0000"/>
                </a:solidFill>
              </a:rPr>
              <a:t>góp</a:t>
            </a:r>
            <a:r>
              <a:rPr lang="en-US" sz="2000" i="1" dirty="0">
                <a:solidFill>
                  <a:srgbClr val="FF0000"/>
                </a:solidFill>
              </a:rPr>
              <a:t> ý </a:t>
            </a:r>
            <a:r>
              <a:rPr lang="en-US" sz="2000" i="1" dirty="0" err="1">
                <a:solidFill>
                  <a:srgbClr val="FF0000"/>
                </a:solidFill>
              </a:rPr>
              <a:t>cho</a:t>
            </a:r>
            <a:r>
              <a:rPr lang="en-US" sz="2000" i="1" dirty="0">
                <a:solidFill>
                  <a:srgbClr val="FF0000"/>
                </a:solidFill>
              </a:rPr>
              <a:t> </a:t>
            </a:r>
            <a:r>
              <a:rPr lang="en-US" sz="2000" i="1" dirty="0" err="1">
                <a:solidFill>
                  <a:srgbClr val="FF0000"/>
                </a:solidFill>
              </a:rPr>
              <a:t>từng</a:t>
            </a:r>
            <a:r>
              <a:rPr lang="en-US" sz="2000" i="1" dirty="0">
                <a:solidFill>
                  <a:srgbClr val="FF0000"/>
                </a:solidFill>
              </a:rPr>
              <a:t> can </a:t>
            </a:r>
            <a:r>
              <a:rPr lang="en-US" sz="2000" i="1" dirty="0" err="1">
                <a:solidFill>
                  <a:srgbClr val="FF0000"/>
                </a:solidFill>
              </a:rPr>
              <a:t>thiệp</a:t>
            </a:r>
            <a:r>
              <a:rPr lang="en-US" sz="2000" i="1" dirty="0">
                <a:solidFill>
                  <a:srgbClr val="FF0000"/>
                </a:solidFill>
              </a:rPr>
              <a:t>)</a:t>
            </a:r>
            <a:endParaRPr lang="vi-VN" sz="2000" i="1" dirty="0">
              <a:solidFill>
                <a:srgbClr val="FF0000"/>
              </a:solidFill>
            </a:endParaRPr>
          </a:p>
          <a:p>
            <a:pPr marL="857250" lvl="1" indent="-457200">
              <a:buFontTx/>
              <a:buChar char="-"/>
            </a:pPr>
            <a:r>
              <a:rPr lang="vi-VN" sz="2000" dirty="0">
                <a:solidFill>
                  <a:srgbClr val="FF0000"/>
                </a:solidFill>
              </a:rPr>
              <a:t>‘‘Thời gian can thiệp ngắn’’;</a:t>
            </a:r>
          </a:p>
          <a:p>
            <a:pPr marL="857250" lvl="1" indent="-457200">
              <a:buFontTx/>
              <a:buChar char="-"/>
            </a:pPr>
            <a:r>
              <a:rPr lang="vi-VN" sz="2000" dirty="0">
                <a:solidFill>
                  <a:srgbClr val="FF0000"/>
                </a:solidFill>
              </a:rPr>
              <a:t>‘‘Nội dung trong các buổi sinh hoạt nhóm, tin nhắn chưa phong phú và cần phát triển sâu hơn nếu tiếp tục’’;</a:t>
            </a:r>
          </a:p>
          <a:p>
            <a:pPr marL="857250" lvl="1" indent="-457200">
              <a:buFontTx/>
              <a:buChar char="-"/>
            </a:pPr>
            <a:r>
              <a:rPr lang="vi-VN" sz="2000" dirty="0">
                <a:solidFill>
                  <a:srgbClr val="FF0000"/>
                </a:solidFill>
              </a:rPr>
              <a:t>Vai trò của gia đình là rất quan trọng trong quá trình điều trị, cần có các can thiệp cho gia đình để đem lại hiệu quả tốt hơn, giúp quan hệ trong gia đình được tốt hơn;</a:t>
            </a:r>
          </a:p>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25</a:t>
            </a:fld>
            <a:endParaRPr lang="en-US" dirty="0"/>
          </a:p>
        </p:txBody>
      </p:sp>
      <p:sp>
        <p:nvSpPr>
          <p:cNvPr id="5" name="Header Placeholder 4">
            <a:extLst>
              <a:ext uri="{FF2B5EF4-FFF2-40B4-BE49-F238E27FC236}">
                <a16:creationId xmlns="" xmlns:a16="http://schemas.microsoft.com/office/drawing/2014/main" id="{54044931-9A37-4856-936F-FB0F5F06D0F9}"/>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263715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2</a:t>
            </a:fld>
            <a:endParaRPr lang="en-US" dirty="0"/>
          </a:p>
        </p:txBody>
      </p:sp>
      <p:sp>
        <p:nvSpPr>
          <p:cNvPr id="5" name="Header Placeholder 4">
            <a:extLst>
              <a:ext uri="{FF2B5EF4-FFF2-40B4-BE49-F238E27FC236}">
                <a16:creationId xmlns="" xmlns:a16="http://schemas.microsoft.com/office/drawing/2014/main" id="{DBFC5337-A2AF-44FD-AE59-13A168CB86D6}"/>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89929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vi-VN" sz="1200" i="1" dirty="0">
                <a:solidFill>
                  <a:srgbClr val="FF0000"/>
                </a:solidFill>
              </a:rPr>
              <a:t>Khó khăn</a:t>
            </a:r>
            <a:r>
              <a:rPr lang="vi-VN" sz="1200" dirty="0">
                <a:solidFill>
                  <a:srgbClr val="FF0000"/>
                </a:solidFill>
              </a:rPr>
              <a:t>:</a:t>
            </a:r>
            <a:r>
              <a:rPr lang="en-US" sz="1200" dirty="0">
                <a:solidFill>
                  <a:srgbClr val="FF0000"/>
                </a:solidFill>
              </a:rPr>
              <a:t> (</a:t>
            </a:r>
            <a:r>
              <a:rPr lang="en-US" sz="1200" dirty="0" err="1">
                <a:solidFill>
                  <a:srgbClr val="FF0000"/>
                </a:solidFill>
              </a:rPr>
              <a:t>bỏ</a:t>
            </a:r>
            <a:r>
              <a:rPr lang="en-US" sz="1200" dirty="0">
                <a:solidFill>
                  <a:srgbClr val="FF0000"/>
                </a:solidFill>
              </a:rPr>
              <a:t> ở slide </a:t>
            </a:r>
            <a:r>
              <a:rPr lang="en-US" sz="1200" dirty="0" err="1">
                <a:solidFill>
                  <a:srgbClr val="FF0000"/>
                </a:solidFill>
              </a:rPr>
              <a:t>này</a:t>
            </a:r>
            <a:r>
              <a:rPr lang="en-US" sz="1200" dirty="0">
                <a:solidFill>
                  <a:srgbClr val="FF0000"/>
                </a:solidFill>
              </a:rPr>
              <a:t> </a:t>
            </a:r>
            <a:r>
              <a:rPr lang="en-US" sz="1200" dirty="0" err="1">
                <a:solidFill>
                  <a:srgbClr val="FF0000"/>
                </a:solidFill>
              </a:rPr>
              <a:t>vì</a:t>
            </a:r>
            <a:r>
              <a:rPr lang="en-US" sz="1200" dirty="0">
                <a:solidFill>
                  <a:srgbClr val="FF0000"/>
                </a:solidFill>
              </a:rPr>
              <a:t> </a:t>
            </a:r>
            <a:r>
              <a:rPr lang="en-US" sz="1200" dirty="0" err="1">
                <a:solidFill>
                  <a:srgbClr val="FF0000"/>
                </a:solidFill>
              </a:rPr>
              <a:t>sẽ</a:t>
            </a:r>
            <a:r>
              <a:rPr lang="en-US" sz="1200" dirty="0">
                <a:solidFill>
                  <a:srgbClr val="FF0000"/>
                </a:solidFill>
              </a:rPr>
              <a:t> </a:t>
            </a:r>
            <a:r>
              <a:rPr lang="en-US" sz="1200" dirty="0" err="1">
                <a:solidFill>
                  <a:srgbClr val="FF0000"/>
                </a:solidFill>
              </a:rPr>
              <a:t>đưa</a:t>
            </a:r>
            <a:r>
              <a:rPr lang="en-US" sz="1200" dirty="0">
                <a:solidFill>
                  <a:srgbClr val="FF0000"/>
                </a:solidFill>
              </a:rPr>
              <a:t> </a:t>
            </a:r>
            <a:r>
              <a:rPr lang="en-US" sz="1200" dirty="0" err="1">
                <a:solidFill>
                  <a:srgbClr val="FF0000"/>
                </a:solidFill>
              </a:rPr>
              <a:t>vào</a:t>
            </a:r>
            <a:r>
              <a:rPr lang="en-US" sz="1200" dirty="0">
                <a:solidFill>
                  <a:srgbClr val="FF0000"/>
                </a:solidFill>
              </a:rPr>
              <a:t> </a:t>
            </a:r>
            <a:r>
              <a:rPr lang="en-US" sz="1200" dirty="0" err="1">
                <a:solidFill>
                  <a:srgbClr val="FF0000"/>
                </a:solidFill>
              </a:rPr>
              <a:t>góp</a:t>
            </a:r>
            <a:r>
              <a:rPr lang="en-US" sz="1200" dirty="0">
                <a:solidFill>
                  <a:srgbClr val="FF0000"/>
                </a:solidFill>
              </a:rPr>
              <a:t> ý </a:t>
            </a:r>
            <a:r>
              <a:rPr lang="en-US" sz="1200" dirty="0" err="1">
                <a:solidFill>
                  <a:srgbClr val="FF0000"/>
                </a:solidFill>
              </a:rPr>
              <a:t>cho</a:t>
            </a:r>
            <a:r>
              <a:rPr lang="en-US" sz="1200" dirty="0">
                <a:solidFill>
                  <a:srgbClr val="FF0000"/>
                </a:solidFill>
              </a:rPr>
              <a:t> </a:t>
            </a:r>
            <a:r>
              <a:rPr lang="en-US" sz="1200" dirty="0" err="1">
                <a:solidFill>
                  <a:srgbClr val="FF0000"/>
                </a:solidFill>
              </a:rPr>
              <a:t>từng</a:t>
            </a:r>
            <a:r>
              <a:rPr lang="en-US" sz="1200" dirty="0">
                <a:solidFill>
                  <a:srgbClr val="FF0000"/>
                </a:solidFill>
              </a:rPr>
              <a:t> can </a:t>
            </a:r>
            <a:r>
              <a:rPr lang="en-US" sz="1200" dirty="0" err="1">
                <a:solidFill>
                  <a:srgbClr val="FF0000"/>
                </a:solidFill>
              </a:rPr>
              <a:t>thiệp</a:t>
            </a:r>
            <a:r>
              <a:rPr lang="en-US" sz="1200" dirty="0">
                <a:solidFill>
                  <a:srgbClr val="FF0000"/>
                </a:solidFill>
              </a:rPr>
              <a:t>)</a:t>
            </a:r>
            <a:endParaRPr lang="vi-VN" sz="1200" dirty="0">
              <a:solidFill>
                <a:srgbClr val="FF0000"/>
              </a:solidFill>
            </a:endParaRPr>
          </a:p>
          <a:p>
            <a:pPr marL="0" indent="0">
              <a:buNone/>
            </a:pPr>
            <a:r>
              <a:rPr lang="vi-VN" sz="1200" dirty="0">
                <a:solidFill>
                  <a:srgbClr val="FF0000"/>
                </a:solidFill>
              </a:rPr>
              <a:t>‘‘Hoạt động xét nghiệm nước tiểu không gây khó khăn cho cán bộ vì là hoạt động thường quy, tuy nhiên một số bệnh nhân sẽ không hợp tác lắm nếu xét nghiệm 2 lần/tuần’’;</a:t>
            </a:r>
          </a:p>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26</a:t>
            </a:fld>
            <a:endParaRPr lang="en-US" dirty="0"/>
          </a:p>
        </p:txBody>
      </p:sp>
      <p:sp>
        <p:nvSpPr>
          <p:cNvPr id="5" name="Header Placeholder 4">
            <a:extLst>
              <a:ext uri="{FF2B5EF4-FFF2-40B4-BE49-F238E27FC236}">
                <a16:creationId xmlns="" xmlns:a16="http://schemas.microsoft.com/office/drawing/2014/main" id="{4759538B-E3CE-497F-9E2D-6A9DB4E101CF}"/>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53701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0" i="0" u="none" strike="noStrike" kern="1200" dirty="0" err="1">
                <a:solidFill>
                  <a:schemeClr val="tx1"/>
                </a:solidFill>
                <a:effectLst/>
                <a:latin typeface="+mn-lt"/>
                <a:ea typeface="+mn-ea"/>
                <a:cs typeface="+mn-cs"/>
              </a:rPr>
              <a:t>Tham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gia</a:t>
            </a:r>
            <a:r>
              <a:rPr lang="en-GB" sz="1200" b="0" i="0" u="none" strike="noStrike" kern="1200" dirty="0">
                <a:solidFill>
                  <a:schemeClr val="tx1"/>
                </a:solidFill>
                <a:effectLst/>
                <a:latin typeface="+mn-lt"/>
                <a:ea typeface="+mn-ea"/>
                <a:cs typeface="+mn-cs"/>
              </a:rPr>
              <a:t> can </a:t>
            </a:r>
            <a:r>
              <a:rPr lang="en-GB" sz="1200" b="0" i="0" u="none" strike="noStrike" kern="1200" dirty="0" err="1">
                <a:solidFill>
                  <a:schemeClr val="tx1"/>
                </a:solidFill>
                <a:effectLst/>
                <a:latin typeface="+mn-lt"/>
                <a:ea typeface="+mn-ea"/>
                <a:cs typeface="+mn-cs"/>
              </a:rPr>
              <a:t>thiệp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câu</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hỏi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về</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tuân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thủ</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hướng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dẫn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tích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cực</a:t>
            </a:r>
            <a:r>
              <a:rPr lang="en-GB" sz="1200" b="0" i="0" u="none" strike="noStrike" kern="1200" baseline="0" dirty="0">
                <a:solidFill>
                  <a:schemeClr val="tx1"/>
                </a:solidFill>
                <a:effectLst/>
                <a:latin typeface="+mn-lt"/>
                <a:ea typeface="+mn-ea"/>
                <a:cs typeface="+mn-cs"/>
              </a:rPr>
              <a:t> chia </a:t>
            </a:r>
            <a:r>
              <a:rPr lang="en-GB" sz="1200" b="0" i="0" u="none" strike="noStrike" kern="1200" baseline="0" dirty="0" err="1">
                <a:solidFill>
                  <a:schemeClr val="tx1"/>
                </a:solidFill>
                <a:effectLst/>
                <a:latin typeface="+mn-lt"/>
                <a:ea typeface="+mn-ea"/>
                <a:cs typeface="+mn-cs"/>
              </a:rPr>
              <a:t>sẻ</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cảm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mình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trong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khi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có</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tiến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bộ</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trong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quá</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trình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giảm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sử</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dụng</a:t>
            </a:r>
            <a:r>
              <a:rPr lang="en-GB" sz="1200" b="0" i="0" u="none" strike="noStrike" kern="1200" baseline="0" dirty="0">
                <a:solidFill>
                  <a:schemeClr val="tx1"/>
                </a:solidFill>
                <a:effectLst/>
                <a:latin typeface="+mn-lt"/>
                <a:ea typeface="+mn-ea"/>
                <a:cs typeface="+mn-cs"/>
              </a:rPr>
              <a:t> ATS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mình</a:t>
            </a:r>
            <a:r>
              <a:rPr lang="en-GB" sz="1200" b="0" i="0" u="none" strike="noStrike" kern="1200" baseline="0" dirty="0">
                <a:solidFill>
                  <a:schemeClr val="tx1"/>
                </a:solidFill>
                <a:effectLst/>
                <a:latin typeface="+mn-lt"/>
                <a:ea typeface="+mn-ea"/>
                <a:cs typeface="+mn-cs"/>
              </a:rPr>
              <a:t>.</a:t>
            </a:r>
          </a:p>
          <a:p>
            <a:pPr rtl="0" eaLnBrk="1" fontAlgn="t" latinLnBrk="0" hangingPunct="1"/>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err="1">
                <a:solidFill>
                  <a:schemeClr val="tx1"/>
                </a:solidFill>
                <a:effectLst/>
                <a:latin typeface="+mn-lt"/>
                <a:ea typeface="+mn-ea"/>
                <a:cs typeface="+mn-cs"/>
              </a:rPr>
              <a:t>Hài</a:t>
            </a:r>
            <a:r>
              <a:rPr lang="en-GB" sz="1200" b="0" i="0" u="none" strike="noStrike" kern="1200" baseline="0" dirty="0">
                <a:solidFill>
                  <a:schemeClr val="tx1"/>
                </a:solidFill>
                <a:effectLst/>
                <a:latin typeface="+mn-lt"/>
                <a:ea typeface="+mn-ea"/>
                <a:cs typeface="+mn-cs"/>
              </a:rPr>
              <a:t> long can </a:t>
            </a:r>
            <a:r>
              <a:rPr lang="en-GB" sz="1200" b="0" i="0" u="none" strike="noStrike" kern="1200" baseline="0" dirty="0" err="1">
                <a:solidFill>
                  <a:schemeClr val="tx1"/>
                </a:solidFill>
                <a:effectLst/>
                <a:latin typeface="+mn-lt"/>
                <a:ea typeface="+mn-ea"/>
                <a:cs typeface="+mn-cs"/>
              </a:rPr>
              <a:t>thiệp</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lịch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hẹn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địa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điểm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phù</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hợp</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hài</a:t>
            </a:r>
            <a:r>
              <a:rPr lang="en-GB" sz="1200" b="0" i="0" u="none" strike="noStrike" kern="1200" baseline="0" dirty="0">
                <a:solidFill>
                  <a:schemeClr val="tx1"/>
                </a:solidFill>
                <a:effectLst/>
                <a:latin typeface="+mn-lt"/>
                <a:ea typeface="+mn-ea"/>
                <a:cs typeface="+mn-cs"/>
              </a:rPr>
              <a:t> long </a:t>
            </a:r>
            <a:r>
              <a:rPr lang="en-GB" sz="1200" b="0" i="0" u="none" strike="noStrike" kern="1200" baseline="0" dirty="0" err="1">
                <a:solidFill>
                  <a:schemeClr val="tx1"/>
                </a:solidFill>
                <a:effectLst/>
                <a:latin typeface="+mn-lt"/>
                <a:ea typeface="+mn-ea"/>
                <a:cs typeface="+mn-cs"/>
              </a:rPr>
              <a:t>chung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chương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trình</a:t>
            </a:r>
            <a:r>
              <a:rPr lang="en-GB" sz="1200" b="0" i="0" u="none" strike="noStrike" kern="1200" baseline="0" dirty="0">
                <a:solidFill>
                  <a:schemeClr val="tx1"/>
                </a:solidFill>
                <a:effectLst/>
                <a:latin typeface="+mn-lt"/>
                <a:ea typeface="+mn-ea"/>
                <a:cs typeface="+mn-cs"/>
              </a:rPr>
              <a:t> can </a:t>
            </a:r>
            <a:r>
              <a:rPr lang="en-GB" sz="1200" b="0" i="0" u="none" strike="noStrike" kern="1200" baseline="0" dirty="0" err="1">
                <a:solidFill>
                  <a:schemeClr val="tx1"/>
                </a:solidFill>
                <a:effectLst/>
                <a:latin typeface="+mn-lt"/>
                <a:ea typeface="+mn-ea"/>
                <a:cs typeface="+mn-cs"/>
              </a:rPr>
              <a:t>thiệp</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nhận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nhận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được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nhiều</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buổi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cá</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trong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chương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trình</a:t>
            </a:r>
            <a:r>
              <a:rPr lang="en-GB" sz="1200" b="0" i="0" u="none" strike="noStrike" kern="1200" baseline="0" dirty="0">
                <a:solidFill>
                  <a:schemeClr val="tx1"/>
                </a:solidFill>
                <a:effectLst/>
                <a:latin typeface="+mn-lt"/>
                <a:ea typeface="+mn-ea"/>
                <a:cs typeface="+mn-cs"/>
              </a:rPr>
              <a:t>.</a:t>
            </a:r>
          </a:p>
          <a:p>
            <a:pPr rtl="0" eaLnBrk="1" fontAlgn="t" latinLnBrk="0" hangingPunct="1"/>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err="1">
                <a:solidFill>
                  <a:schemeClr val="tx1"/>
                </a:solidFill>
                <a:effectLst/>
                <a:latin typeface="+mn-lt"/>
                <a:ea typeface="+mn-ea"/>
                <a:cs typeface="+mn-cs"/>
              </a:rPr>
              <a:t>Mối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quan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hệ</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Sự</a:t>
            </a:r>
            <a:r>
              <a:rPr lang="en-GB" sz="1200" b="0" i="0" u="none" strike="noStrike" kern="1200" baseline="0" dirty="0">
                <a:solidFill>
                  <a:schemeClr val="tx1"/>
                </a:solidFill>
                <a:effectLst/>
                <a:latin typeface="+mn-lt"/>
                <a:ea typeface="+mn-ea"/>
                <a:cs typeface="+mn-cs"/>
              </a:rPr>
              <a:t> tin </a:t>
            </a:r>
            <a:r>
              <a:rPr lang="en-GB" sz="1200" b="0" i="0" u="none" strike="noStrike" kern="1200" baseline="0" dirty="0" err="1">
                <a:solidFill>
                  <a:schemeClr val="tx1"/>
                </a:solidFill>
                <a:effectLst/>
                <a:latin typeface="+mn-lt"/>
                <a:ea typeface="+mn-ea"/>
                <a:cs typeface="+mn-cs"/>
              </a:rPr>
              <a:t>tưởng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sự</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đồng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hỗ</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trợ</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trong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giảm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sử</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dụng</a:t>
            </a:r>
            <a:r>
              <a:rPr lang="en-GB" sz="1200" b="0" i="0" u="none" strike="noStrike" kern="1200" baseline="0" dirty="0">
                <a:solidFill>
                  <a:schemeClr val="tx1"/>
                </a:solidFill>
                <a:effectLst/>
                <a:latin typeface="+mn-lt"/>
                <a:ea typeface="+mn-ea"/>
                <a:cs typeface="+mn-cs"/>
              </a:rPr>
              <a:t> ATS,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dễ</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dàng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hiểu</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lời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nói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tư</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vấn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giúp</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phát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triển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tự</a:t>
            </a:r>
            <a:r>
              <a:rPr lang="en-GB" sz="1200" b="0" i="0" u="none" strike="noStrike" kern="1200" baseline="0" dirty="0">
                <a:solidFill>
                  <a:schemeClr val="tx1"/>
                </a:solidFill>
                <a:effectLst/>
                <a:latin typeface="+mn-lt"/>
                <a:ea typeface="+mn-ea"/>
                <a:cs typeface="+mn-cs"/>
              </a:rPr>
              <a:t> tin </a:t>
            </a:r>
            <a:r>
              <a:rPr lang="en-GB" sz="1200" b="0" i="0" u="none" strike="noStrike" kern="1200" baseline="0" dirty="0" err="1">
                <a:solidFill>
                  <a:schemeClr val="tx1"/>
                </a:solidFill>
                <a:effectLst/>
                <a:latin typeface="+mn-lt"/>
                <a:ea typeface="+mn-ea"/>
                <a:cs typeface="+mn-cs"/>
              </a:rPr>
              <a:t>của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a:t>
            </a:r>
          </a:p>
          <a:p>
            <a:pPr rtl="0" eaLnBrk="1" fontAlgn="t" latinLnBrk="0" hangingPunct="1"/>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err="1">
                <a:solidFill>
                  <a:schemeClr val="tx1"/>
                </a:solidFill>
                <a:effectLst/>
                <a:latin typeface="+mn-lt"/>
                <a:ea typeface="+mn-ea"/>
                <a:cs typeface="+mn-cs"/>
              </a:rPr>
              <a:t>Hỗ</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trợ</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từ</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đồng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đẳng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đồng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đẳng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khác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quan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tâm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không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có</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sự</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khác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biệt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giữa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bệnh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nhân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đồng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đẳng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cùng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tham</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gia</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chương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trình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và</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việc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phát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triển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được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mối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quan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hệ</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hỗ</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trợ</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nhau</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với</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đồng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đẳng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viên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khác</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thông</a:t>
            </a:r>
            <a:r>
              <a:rPr lang="en-GB" sz="1200" b="0" i="0" u="none" strike="noStrike" kern="1200" baseline="0" dirty="0">
                <a:solidFill>
                  <a:schemeClr val="tx1"/>
                </a:solidFill>
                <a:effectLst/>
                <a:latin typeface="+mn-lt"/>
                <a:ea typeface="+mn-ea"/>
                <a:cs typeface="+mn-cs"/>
              </a:rPr>
              <a:t> qua </a:t>
            </a:r>
            <a:r>
              <a:rPr lang="en-GB" sz="1200" b="0" i="0" u="none" strike="noStrike" kern="1200" baseline="0" dirty="0" err="1">
                <a:solidFill>
                  <a:schemeClr val="tx1"/>
                </a:solidFill>
                <a:effectLst/>
                <a:latin typeface="+mn-lt"/>
                <a:ea typeface="+mn-ea"/>
                <a:cs typeface="+mn-cs"/>
              </a:rPr>
              <a:t>chương</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trình</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này</a:t>
            </a:r>
            <a:r>
              <a:rPr lang="en-GB" sz="1200" b="0" i="0" u="none" strike="noStrike" kern="1200" baseline="0" dirty="0">
                <a:solidFill>
                  <a:schemeClr val="tx1"/>
                </a:solidFill>
                <a:effectLst/>
                <a:latin typeface="+mn-lt"/>
                <a:ea typeface="+mn-ea"/>
                <a:cs typeface="+mn-cs"/>
              </a:rPr>
              <a:t>.</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DB248-03D4-420F-8A98-9F5E841525A4}" type="slidenum">
              <a:rPr lang="en-US" smtClean="0"/>
              <a:pPr/>
              <a:t>27</a:t>
            </a:fld>
            <a:endParaRPr lang="en-US" dirty="0"/>
          </a:p>
        </p:txBody>
      </p:sp>
      <p:sp>
        <p:nvSpPr>
          <p:cNvPr id="5" name="Header Placeholder 4">
            <a:extLst>
              <a:ext uri="{FF2B5EF4-FFF2-40B4-BE49-F238E27FC236}">
                <a16:creationId xmlns="" xmlns:a16="http://schemas.microsoft.com/office/drawing/2014/main" id="{49A5E8E5-EF3F-4855-91EA-3CD38DED5B01}"/>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294981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0" i="0" u="none" strike="noStrike" kern="1200">
                <a:solidFill>
                  <a:schemeClr val="tx1"/>
                </a:solidFill>
                <a:effectLst/>
                <a:latin typeface="+mn-lt"/>
                <a:ea typeface="+mn-ea"/>
                <a:cs typeface="+mn-cs"/>
              </a:rPr>
              <a:t>Tham gia can thiệp: các</a:t>
            </a:r>
            <a:r>
              <a:rPr lang="en-GB" sz="1200" b="0" i="0" u="none" strike="noStrike" kern="1200" baseline="0">
                <a:solidFill>
                  <a:schemeClr val="tx1"/>
                </a:solidFill>
                <a:effectLst/>
                <a:latin typeface="+mn-lt"/>
                <a:ea typeface="+mn-ea"/>
                <a:cs typeface="+mn-cs"/>
              </a:rPr>
              <a:t> câu hỏi về việc bệnh nhân tuân thủ hướng dẫn của tư vấn viên, bệnh nhân tích cực chia sẻ cảm giác của mình trong khi tư vấn, và việc bệnh nhân có tiến bộ trong quá trình giảm sử dụng ATS của mình.</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b="0" i="0" u="none" strike="noStrike" kern="1200">
                <a:solidFill>
                  <a:schemeClr val="tx1"/>
                </a:solidFill>
                <a:effectLst/>
                <a:latin typeface="+mn-lt"/>
                <a:ea typeface="+mn-ea"/>
                <a:cs typeface="+mn-cs"/>
              </a:rPr>
              <a:t>Hài</a:t>
            </a:r>
            <a:r>
              <a:rPr lang="en-GB" sz="1200" b="0" i="0" u="none" strike="noStrike" kern="1200" baseline="0">
                <a:solidFill>
                  <a:schemeClr val="tx1"/>
                </a:solidFill>
                <a:effectLst/>
                <a:latin typeface="+mn-lt"/>
                <a:ea typeface="+mn-ea"/>
                <a:cs typeface="+mn-cs"/>
              </a:rPr>
              <a:t> long can thiệp: việc lịch hẹn và địa điểm phù hợp với bệnh nhân, bệnh nhân hài long chung với chương trình can thiệp, và việc bệnh nhận nhận được nhiều buổi tư vấn cá nhân trong chương trình.</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b="0" i="0" u="none" strike="noStrike" kern="1200">
                <a:solidFill>
                  <a:schemeClr val="tx1"/>
                </a:solidFill>
                <a:effectLst/>
                <a:latin typeface="+mn-lt"/>
                <a:ea typeface="+mn-ea"/>
                <a:cs typeface="+mn-cs"/>
              </a:rPr>
              <a:t>Mối</a:t>
            </a:r>
            <a:r>
              <a:rPr lang="en-GB" sz="1200" b="0" i="0" u="none" strike="noStrike" kern="1200" baseline="0">
                <a:solidFill>
                  <a:schemeClr val="tx1"/>
                </a:solidFill>
                <a:effectLst/>
                <a:latin typeface="+mn-lt"/>
                <a:ea typeface="+mn-ea"/>
                <a:cs typeface="+mn-cs"/>
              </a:rPr>
              <a:t> quan hệ với tư vấn viên: Sự tin tưởng của bệnh nhân với tư vấn viên, sự đồng viên, hỗ trợ của tư vấn viên trong việc giảm sử dụng ATS, việc dễ dàng hiểu lời nói của tư vấn viên và việc tư vấn viên giúp phát triển tự tin của bệnh nhân.</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b="0" i="0" u="none" strike="noStrike" kern="1200">
                <a:solidFill>
                  <a:schemeClr val="tx1"/>
                </a:solidFill>
                <a:effectLst/>
                <a:latin typeface="+mn-lt"/>
                <a:ea typeface="+mn-ea"/>
                <a:cs typeface="+mn-cs"/>
              </a:rPr>
              <a:t>Hỗ</a:t>
            </a:r>
            <a:r>
              <a:rPr lang="en-GB" sz="1200" b="0" i="0" u="none" strike="noStrike" kern="1200" baseline="0">
                <a:solidFill>
                  <a:schemeClr val="tx1"/>
                </a:solidFill>
                <a:effectLst/>
                <a:latin typeface="+mn-lt"/>
                <a:ea typeface="+mn-ea"/>
                <a:cs typeface="+mn-cs"/>
              </a:rPr>
              <a:t> trợ từ đồng đẳng viên: Các đồng đẳng khác quan tâm tới bệnh nhân, không có sự khác biệt giữa bệnh nhân và các đồng đẳng cùng tham gia chương trình, và việc phát triển được mối quan hệ hỗ trợ nhau với đồng đẳng viên khác thông qua chương trình này.</a:t>
            </a:r>
            <a:endParaRPr lang="en-GB" sz="1200" b="0" i="0" u="none" strike="noStrike"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293DB248-03D4-420F-8A98-9F5E841525A4}" type="slidenum">
              <a:rPr lang="en-US" smtClean="0"/>
              <a:pPr/>
              <a:t>28</a:t>
            </a:fld>
            <a:endParaRPr lang="en-US" dirty="0"/>
          </a:p>
        </p:txBody>
      </p:sp>
      <p:sp>
        <p:nvSpPr>
          <p:cNvPr id="5" name="Header Placeholder 4">
            <a:extLst>
              <a:ext uri="{FF2B5EF4-FFF2-40B4-BE49-F238E27FC236}">
                <a16:creationId xmlns="" xmlns:a16="http://schemas.microsoft.com/office/drawing/2014/main" id="{F952D8ED-B137-40AA-B9BB-5D7058F63A6F}"/>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323758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29</a:t>
            </a:fld>
            <a:endParaRPr lang="en-US" dirty="0"/>
          </a:p>
        </p:txBody>
      </p:sp>
      <p:sp>
        <p:nvSpPr>
          <p:cNvPr id="5" name="Header Placeholder 4">
            <a:extLst>
              <a:ext uri="{FF2B5EF4-FFF2-40B4-BE49-F238E27FC236}">
                <a16:creationId xmlns="" xmlns:a16="http://schemas.microsoft.com/office/drawing/2014/main" id="{9AA6FE98-BD76-4A09-9F5F-CD47F8AAA68A}"/>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825577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30</a:t>
            </a:fld>
            <a:endParaRPr lang="en-US" dirty="0"/>
          </a:p>
        </p:txBody>
      </p:sp>
      <p:sp>
        <p:nvSpPr>
          <p:cNvPr id="5" name="Header Placeholder 4">
            <a:extLst>
              <a:ext uri="{FF2B5EF4-FFF2-40B4-BE49-F238E27FC236}">
                <a16:creationId xmlns="" xmlns:a16="http://schemas.microsoft.com/office/drawing/2014/main" id="{D6F0941C-1D7D-4DE1-8FC5-587FD7344450}"/>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3076821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37</a:t>
            </a:fld>
            <a:endParaRPr lang="en-US" dirty="0"/>
          </a:p>
        </p:txBody>
      </p:sp>
      <p:sp>
        <p:nvSpPr>
          <p:cNvPr id="5" name="Header Placeholder 4">
            <a:extLst>
              <a:ext uri="{FF2B5EF4-FFF2-40B4-BE49-F238E27FC236}">
                <a16:creationId xmlns="" xmlns:a16="http://schemas.microsoft.com/office/drawing/2014/main" id="{83BD9BC2-99F6-4D72-A067-12F282FA5E3C}"/>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379479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3</a:t>
            </a:fld>
            <a:endParaRPr lang="en-US" dirty="0"/>
          </a:p>
        </p:txBody>
      </p:sp>
      <p:sp>
        <p:nvSpPr>
          <p:cNvPr id="5" name="Header Placeholder 4">
            <a:extLst>
              <a:ext uri="{FF2B5EF4-FFF2-40B4-BE49-F238E27FC236}">
                <a16:creationId xmlns="" xmlns:a16="http://schemas.microsoft.com/office/drawing/2014/main" id="{D0BB6FFD-528F-4C6D-BC0A-745334E4F6A5}"/>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15913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(18 Cơ Sở,</a:t>
            </a:r>
            <a:r>
              <a:rPr lang="vi-VN" baseline="0" dirty="0" smtClean="0"/>
              <a:t> 4.784 đến tháng 2/2019)</a:t>
            </a:r>
          </a:p>
          <a:p>
            <a:r>
              <a:rPr lang="en-US" dirty="0" smtClean="0"/>
              <a:t>N</a:t>
            </a:r>
            <a:r>
              <a:rPr lang="vi-VN" dirty="0" smtClean="0"/>
              <a:t>gẫu nhiên chọn 5 cơ sở để phù hợp với nguồn lực thực tế</a:t>
            </a:r>
            <a:endParaRPr lang="en-US" dirty="0"/>
          </a:p>
        </p:txBody>
      </p:sp>
      <p:sp>
        <p:nvSpPr>
          <p:cNvPr id="4" name="Header Placeholder 3"/>
          <p:cNvSpPr>
            <a:spLocks noGrp="1"/>
          </p:cNvSpPr>
          <p:nvPr>
            <p:ph type="hdr" sz="quarter" idx="10"/>
          </p:nvPr>
        </p:nvSpPr>
        <p:spPr/>
        <p:txBody>
          <a:bodyPr/>
          <a:lstStyle/>
          <a:p>
            <a:r>
              <a:rPr lang="en-US" smtClean="0"/>
              <a:t>Kết quả triển khai can thiệp ATS tại Hà Nội 2018</a:t>
            </a:r>
            <a:endParaRPr lang="en-US" dirty="0"/>
          </a:p>
        </p:txBody>
      </p:sp>
      <p:sp>
        <p:nvSpPr>
          <p:cNvPr id="5" name="Slide Number Placeholder 4"/>
          <p:cNvSpPr>
            <a:spLocks noGrp="1"/>
          </p:cNvSpPr>
          <p:nvPr>
            <p:ph type="sldNum" sz="quarter" idx="11"/>
          </p:nvPr>
        </p:nvSpPr>
        <p:spPr/>
        <p:txBody>
          <a:bodyPr/>
          <a:lstStyle/>
          <a:p>
            <a:fld id="{293DB248-03D4-420F-8A98-9F5E841525A4}" type="slidenum">
              <a:rPr lang="en-US" smtClean="0"/>
              <a:pPr/>
              <a:t>4</a:t>
            </a:fld>
            <a:endParaRPr lang="en-US" dirty="0"/>
          </a:p>
        </p:txBody>
      </p:sp>
    </p:spTree>
    <p:extLst>
      <p:ext uri="{BB962C8B-B14F-4D97-AF65-F5344CB8AC3E}">
        <p14:creationId xmlns:p14="http://schemas.microsoft.com/office/powerpoint/2010/main" val="94452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Hoạt</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động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khảo</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sát</a:t>
            </a:r>
            <a:r>
              <a:rPr lang="en-AU" sz="1200" kern="1200" baseline="0" dirty="0">
                <a:solidFill>
                  <a:schemeClr val="tx1"/>
                </a:solidFill>
                <a:effectLst/>
                <a:latin typeface="+mn-lt"/>
                <a:ea typeface="+mn-ea"/>
                <a:cs typeface="+mn-cs"/>
              </a:rPr>
              <a:t> ATS </a:t>
            </a:r>
            <a:r>
              <a:rPr lang="en-AU" sz="1200" kern="1200" baseline="0" dirty="0" err="1">
                <a:solidFill>
                  <a:schemeClr val="tx1"/>
                </a:solidFill>
                <a:effectLst/>
                <a:latin typeface="+mn-lt"/>
                <a:ea typeface="+mn-ea"/>
                <a:cs typeface="+mn-cs"/>
              </a:rPr>
              <a:t>vào</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tháng</a:t>
            </a:r>
            <a:r>
              <a:rPr lang="en-AU" sz="1200" kern="1200" baseline="0" dirty="0">
                <a:solidFill>
                  <a:schemeClr val="tx1"/>
                </a:solidFill>
                <a:effectLst/>
                <a:latin typeface="+mn-lt"/>
                <a:ea typeface="+mn-ea"/>
                <a:cs typeface="+mn-cs"/>
              </a:rPr>
              <a:t> 01.2018 </a:t>
            </a:r>
            <a:r>
              <a:rPr lang="en-AU" sz="1200" kern="1200" baseline="0" dirty="0" err="1">
                <a:solidFill>
                  <a:schemeClr val="tx1"/>
                </a:solidFill>
                <a:effectLst/>
                <a:latin typeface="+mn-lt"/>
                <a:ea typeface="+mn-ea"/>
                <a:cs typeface="+mn-cs"/>
              </a:rPr>
              <a:t>nhằm</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mục</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đích</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mô</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tả</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thực</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trạng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sử</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dụng</a:t>
            </a:r>
            <a:r>
              <a:rPr lang="en-AU" sz="1200" kern="1200" dirty="0">
                <a:solidFill>
                  <a:schemeClr val="tx1"/>
                </a:solidFill>
                <a:effectLst/>
                <a:latin typeface="+mn-lt"/>
                <a:ea typeface="+mn-ea"/>
                <a:cs typeface="+mn-cs"/>
              </a:rPr>
              <a:t> ATS </a:t>
            </a:r>
            <a:r>
              <a:rPr lang="en-AU" sz="1200" kern="1200" dirty="0" err="1">
                <a:solidFill>
                  <a:schemeClr val="tx1"/>
                </a:solidFill>
                <a:effectLst/>
                <a:latin typeface="+mn-lt"/>
                <a:ea typeface="+mn-ea"/>
                <a:cs typeface="+mn-cs"/>
              </a:rPr>
              <a:t>trong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nhóm</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bệnh</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nhân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điều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trị</a:t>
            </a:r>
            <a:r>
              <a:rPr lang="en-AU" sz="1200" kern="1200" dirty="0">
                <a:solidFill>
                  <a:schemeClr val="tx1"/>
                </a:solidFill>
                <a:effectLst/>
                <a:latin typeface="+mn-lt"/>
                <a:ea typeface="+mn-ea"/>
                <a:cs typeface="+mn-cs"/>
              </a:rPr>
              <a:t> MMT </a:t>
            </a:r>
            <a:r>
              <a:rPr lang="en-AU" sz="1200" kern="1200" dirty="0" err="1">
                <a:solidFill>
                  <a:schemeClr val="tx1"/>
                </a:solidFill>
                <a:effectLst/>
                <a:latin typeface="+mn-lt"/>
                <a:ea typeface="+mn-ea"/>
                <a:cs typeface="+mn-cs"/>
              </a:rPr>
              <a:t>tại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một</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số</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cơ</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sở</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điều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trị</a:t>
            </a:r>
            <a:r>
              <a:rPr lang="en-AU" sz="1200" kern="1200" dirty="0">
                <a:solidFill>
                  <a:schemeClr val="tx1"/>
                </a:solidFill>
                <a:effectLst/>
                <a:latin typeface="+mn-lt"/>
                <a:ea typeface="+mn-ea"/>
                <a:cs typeface="+mn-cs"/>
              </a:rPr>
              <a:t> Methadone </a:t>
            </a:r>
            <a:r>
              <a:rPr lang="en-AU" sz="1200" kern="1200" dirty="0" err="1">
                <a:solidFill>
                  <a:schemeClr val="tx1"/>
                </a:solidFill>
                <a:effectLst/>
                <a:latin typeface="+mn-lt"/>
                <a:ea typeface="+mn-ea"/>
                <a:cs typeface="+mn-cs"/>
              </a:rPr>
              <a:t>trên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địa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bàn</a:t>
            </a:r>
            <a:r>
              <a:rPr lang="en-AU" sz="1200" kern="1200" dirty="0">
                <a:solidFill>
                  <a:schemeClr val="tx1"/>
                </a:solidFill>
                <a:effectLst/>
                <a:latin typeface="+mn-lt"/>
                <a:ea typeface="+mn-ea"/>
                <a:cs typeface="+mn-cs"/>
              </a:rPr>
              <a:t> Hà </a:t>
            </a:r>
            <a:r>
              <a:rPr lang="en-AU" sz="1200" kern="1200" dirty="0" err="1">
                <a:solidFill>
                  <a:schemeClr val="tx1"/>
                </a:solidFill>
                <a:effectLst/>
                <a:latin typeface="+mn-lt"/>
                <a:ea typeface="+mn-ea"/>
                <a:cs typeface="+mn-cs"/>
              </a:rPr>
              <a:t>Nội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và</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tìm</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hiểu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mức</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độ</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khả</a:t>
            </a:r>
            <a:r>
              <a:rPr lang="en-AU" sz="1200" kern="1200" dirty="0">
                <a:solidFill>
                  <a:schemeClr val="tx1"/>
                </a:solidFill>
                <a:effectLst/>
                <a:latin typeface="+mn-lt"/>
                <a:ea typeface="+mn-ea"/>
                <a:cs typeface="+mn-cs"/>
              </a:rPr>
              <a:t> thi </a:t>
            </a:r>
            <a:r>
              <a:rPr lang="en-AU" sz="1200" kern="1200" dirty="0" err="1">
                <a:solidFill>
                  <a:schemeClr val="tx1"/>
                </a:solidFill>
                <a:effectLst/>
                <a:latin typeface="+mn-lt"/>
                <a:ea typeface="+mn-ea"/>
                <a:cs typeface="+mn-cs"/>
              </a:rPr>
              <a:t>của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việc</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áp</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dụng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và</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triển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khai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các</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chiến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lược</a:t>
            </a:r>
            <a:r>
              <a:rPr lang="en-AU" sz="1200" kern="1200" dirty="0">
                <a:solidFill>
                  <a:schemeClr val="tx1"/>
                </a:solidFill>
                <a:effectLst/>
                <a:latin typeface="+mn-lt"/>
                <a:ea typeface="+mn-ea"/>
                <a:cs typeface="+mn-cs"/>
              </a:rPr>
              <a:t> can </a:t>
            </a:r>
            <a:r>
              <a:rPr lang="en-AU" sz="1200" kern="1200" dirty="0" err="1">
                <a:solidFill>
                  <a:schemeClr val="tx1"/>
                </a:solidFill>
                <a:effectLst/>
                <a:latin typeface="+mn-lt"/>
                <a:ea typeface="+mn-ea"/>
                <a:cs typeface="+mn-cs"/>
              </a:rPr>
              <a:t>thiệp</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hiệu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quả</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dựa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trên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bằng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chứng</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tại</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cơ</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sở</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điều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trị</a:t>
            </a:r>
            <a:r>
              <a:rPr lang="en-AU" sz="1200" kern="1200" dirty="0">
                <a:solidFill>
                  <a:schemeClr val="tx1"/>
                </a:solidFill>
                <a:effectLst/>
                <a:latin typeface="+mn-lt"/>
                <a:ea typeface="+mn-ea"/>
                <a:cs typeface="+mn-cs"/>
              </a:rPr>
              <a:t> Methadone.</a:t>
            </a:r>
          </a:p>
          <a:p>
            <a:endParaRPr lang="en-AU"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Kết</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quả</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sau</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khi</a:t>
            </a:r>
            <a:r>
              <a:rPr lang="en-AU" sz="1200" kern="1200" baseline="0" dirty="0">
                <a:solidFill>
                  <a:schemeClr val="tx1"/>
                </a:solidFill>
                <a:effectLst/>
                <a:latin typeface="+mn-lt"/>
                <a:ea typeface="+mn-ea"/>
                <a:cs typeface="+mn-cs"/>
              </a:rPr>
              <a:t> sang </a:t>
            </a:r>
            <a:r>
              <a:rPr lang="en-AU" sz="1200" kern="1200" baseline="0" dirty="0" err="1">
                <a:solidFill>
                  <a:schemeClr val="tx1"/>
                </a:solidFill>
                <a:effectLst/>
                <a:latin typeface="+mn-lt"/>
                <a:ea typeface="+mn-ea"/>
                <a:cs typeface="+mn-cs"/>
              </a:rPr>
              <a:t>lọc</a:t>
            </a:r>
            <a:r>
              <a:rPr lang="en-AU" sz="1200" kern="1200" baseline="0" dirty="0">
                <a:solidFill>
                  <a:schemeClr val="tx1"/>
                </a:solidFill>
                <a:effectLst/>
                <a:latin typeface="+mn-lt"/>
                <a:ea typeface="+mn-ea"/>
                <a:cs typeface="+mn-cs"/>
              </a:rPr>
              <a:t> ASSIST </a:t>
            </a:r>
            <a:r>
              <a:rPr lang="en-AU" sz="1200" kern="1200" baseline="0" dirty="0" err="1">
                <a:solidFill>
                  <a:schemeClr val="tx1"/>
                </a:solidFill>
                <a:effectLst/>
                <a:latin typeface="+mn-lt"/>
                <a:ea typeface="+mn-ea"/>
                <a:cs typeface="+mn-cs"/>
              </a:rPr>
              <a:t>và</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xét</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nghiệm</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nước</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tiểu</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cho</a:t>
            </a:r>
            <a:r>
              <a:rPr lang="en-AU" sz="1200" kern="1200" baseline="0" dirty="0">
                <a:solidFill>
                  <a:schemeClr val="tx1"/>
                </a:solidFill>
                <a:effectLst/>
                <a:latin typeface="+mn-lt"/>
                <a:ea typeface="+mn-ea"/>
                <a:cs typeface="+mn-cs"/>
              </a:rPr>
              <a:t> 1605 </a:t>
            </a:r>
            <a:r>
              <a:rPr lang="en-AU" sz="1200" kern="1200" baseline="0" dirty="0" err="1">
                <a:solidFill>
                  <a:schemeClr val="tx1"/>
                </a:solidFill>
                <a:effectLst/>
                <a:latin typeface="+mn-lt"/>
                <a:ea typeface="+mn-ea"/>
                <a:cs typeface="+mn-cs"/>
              </a:rPr>
              <a:t>bệnh</a:t>
            </a:r>
            <a:r>
              <a:rPr lang="en-AU" sz="1200" kern="1200" baseline="0" dirty="0">
                <a:solidFill>
                  <a:schemeClr val="tx1"/>
                </a:solidFill>
                <a:effectLst/>
                <a:latin typeface="+mn-lt"/>
                <a:ea typeface="+mn-ea"/>
                <a:cs typeface="+mn-cs"/>
              </a:rPr>
              <a:t> </a:t>
            </a:r>
            <a:r>
              <a:rPr lang="en-AU" sz="1200" kern="1200" baseline="0" dirty="0" err="1">
                <a:solidFill>
                  <a:schemeClr val="tx1"/>
                </a:solidFill>
                <a:effectLst/>
                <a:latin typeface="+mn-lt"/>
                <a:ea typeface="+mn-ea"/>
                <a:cs typeface="+mn-cs"/>
              </a:rPr>
              <a:t>nhân</a:t>
            </a:r>
            <a:r>
              <a:rPr lang="en-AU" sz="1200" kern="1200" baseline="0" dirty="0">
                <a:solidFill>
                  <a:schemeClr val="tx1"/>
                </a:solidFill>
                <a:effectLst/>
                <a:latin typeface="+mn-lt"/>
                <a:ea typeface="+mn-ea"/>
                <a:cs typeface="+mn-cs"/>
              </a:rPr>
              <a:t> MMT, </a:t>
            </a:r>
            <a:r>
              <a:rPr lang="en-AU" sz="1200" kern="1200" baseline="0" dirty="0" err="1">
                <a:solidFill>
                  <a:schemeClr val="tx1"/>
                </a:solidFill>
                <a:effectLst/>
                <a:latin typeface="+mn-lt"/>
                <a:ea typeface="+mn-ea"/>
                <a:cs typeface="+mn-cs"/>
              </a:rPr>
              <a:t>số</a:t>
            </a:r>
            <a:r>
              <a:rPr lang="en-US" sz="1200" kern="1200" baseline="0" dirty="0">
                <a:solidFill>
                  <a:schemeClr val="tx1"/>
                </a:solidFill>
                <a:effectLst/>
                <a:latin typeface="+mn-lt"/>
                <a:ea typeface="+mn-ea"/>
                <a:cs typeface="+mn-cs"/>
              </a:rPr>
              <a:t> </a:t>
            </a:r>
            <a:r>
              <a:rPr lang="vi-VN" sz="1200" kern="1200" baseline="0" dirty="0">
                <a:solidFill>
                  <a:schemeClr val="tx1"/>
                </a:solidFill>
                <a:effectLst/>
                <a:latin typeface="+mn-lt"/>
                <a:ea typeface="+mn-ea"/>
                <a:cs typeface="+mn-cs"/>
              </a:rPr>
              <a:t>bệnh nhân nhóm nguy cơ trung bình và cao đồng ý tham gia nghiên cứu: 428 bệnh nhân</a:t>
            </a:r>
          </a:p>
          <a:p>
            <a:r>
              <a:rPr lang="en-US" dirty="0" smtClean="0"/>
              <a:t> (</a:t>
            </a:r>
            <a:r>
              <a:rPr lang="vi-VN" dirty="0" smtClean="0"/>
              <a:t>4-26 điểm assist nguy cơ trung bình, 27 + nguy cơ cao)</a:t>
            </a:r>
            <a:endParaRPr lang="en-US"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5</a:t>
            </a:fld>
            <a:endParaRPr lang="en-US" dirty="0"/>
          </a:p>
        </p:txBody>
      </p:sp>
      <p:sp>
        <p:nvSpPr>
          <p:cNvPr id="5" name="Header Placeholder 4">
            <a:extLst>
              <a:ext uri="{FF2B5EF4-FFF2-40B4-BE49-F238E27FC236}">
                <a16:creationId xmlns="" xmlns:a16="http://schemas.microsoft.com/office/drawing/2014/main" id="{96B1C301-E264-4D5C-825C-9FBC095445D6}"/>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79829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6</a:t>
            </a:fld>
            <a:endParaRPr lang="en-US" dirty="0"/>
          </a:p>
        </p:txBody>
      </p:sp>
      <p:sp>
        <p:nvSpPr>
          <p:cNvPr id="5" name="Header Placeholder 4">
            <a:extLst>
              <a:ext uri="{FF2B5EF4-FFF2-40B4-BE49-F238E27FC236}">
                <a16:creationId xmlns="" xmlns:a16="http://schemas.microsoft.com/office/drawing/2014/main" id="{BEFD894A-6925-4DEB-A89D-898520D7D043}"/>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417234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7</a:t>
            </a:fld>
            <a:endParaRPr lang="en-US" dirty="0"/>
          </a:p>
        </p:txBody>
      </p:sp>
      <p:sp>
        <p:nvSpPr>
          <p:cNvPr id="5" name="Header Placeholder 4">
            <a:extLst>
              <a:ext uri="{FF2B5EF4-FFF2-40B4-BE49-F238E27FC236}">
                <a16:creationId xmlns="" xmlns:a16="http://schemas.microsoft.com/office/drawing/2014/main" id="{92508119-DD71-4026-969F-0EF26138A073}"/>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2681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8</a:t>
            </a:fld>
            <a:endParaRPr lang="en-US" dirty="0"/>
          </a:p>
        </p:txBody>
      </p:sp>
      <p:sp>
        <p:nvSpPr>
          <p:cNvPr id="5" name="Header Placeholder 4">
            <a:extLst>
              <a:ext uri="{FF2B5EF4-FFF2-40B4-BE49-F238E27FC236}">
                <a16:creationId xmlns="" xmlns:a16="http://schemas.microsoft.com/office/drawing/2014/main" id="{F0F33F0B-12EF-4245-A96C-03B3AD41F9A7}"/>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161180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93DB248-03D4-420F-8A98-9F5E841525A4}" type="slidenum">
              <a:rPr lang="en-US" smtClean="0"/>
              <a:pPr/>
              <a:t>9</a:t>
            </a:fld>
            <a:endParaRPr lang="en-US" dirty="0"/>
          </a:p>
        </p:txBody>
      </p:sp>
      <p:sp>
        <p:nvSpPr>
          <p:cNvPr id="5" name="Header Placeholder 4">
            <a:extLst>
              <a:ext uri="{FF2B5EF4-FFF2-40B4-BE49-F238E27FC236}">
                <a16:creationId xmlns="" xmlns:a16="http://schemas.microsoft.com/office/drawing/2014/main" id="{3ED836A9-1281-42C1-8564-252E00051501}"/>
              </a:ext>
            </a:extLst>
          </p:cNvPr>
          <p:cNvSpPr>
            <a:spLocks noGrp="1"/>
          </p:cNvSpPr>
          <p:nvPr>
            <p:ph type="hdr" sz="quarter"/>
          </p:nvPr>
        </p:nvSpPr>
        <p:spPr/>
        <p:txBody>
          <a:bodyPr/>
          <a:lstStyle/>
          <a:p>
            <a:r>
              <a:rPr lang="en-US"/>
              <a:t>Kết quả triển khai can thiệp ATS tại Hà Nội 2018</a:t>
            </a:r>
            <a:endParaRPr lang="en-US" dirty="0"/>
          </a:p>
        </p:txBody>
      </p:sp>
    </p:spTree>
    <p:extLst>
      <p:ext uri="{BB962C8B-B14F-4D97-AF65-F5344CB8AC3E}">
        <p14:creationId xmlns:p14="http://schemas.microsoft.com/office/powerpoint/2010/main" val="253920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2A2CE1-5672-B349-85DC-351250FBD6F4}"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041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108" y="304800"/>
            <a:ext cx="7744691" cy="5447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997DE-90E2-9148-8CA1-AE6E51AFF03C}"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Title 1"/>
          <p:cNvSpPr txBox="1">
            <a:spLocks/>
          </p:cNvSpPr>
          <p:nvPr userDrawn="1"/>
        </p:nvSpPr>
        <p:spPr>
          <a:xfrm>
            <a:off x="1102426" y="228600"/>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p>
        </p:txBody>
      </p:sp>
    </p:spTree>
    <p:extLst>
      <p:ext uri="{BB962C8B-B14F-4D97-AF65-F5344CB8AC3E}">
        <p14:creationId xmlns:p14="http://schemas.microsoft.com/office/powerpoint/2010/main" val="96869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9383D-E5F0-4D42-978B-471FE018589B}"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3944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35826" y="304800"/>
            <a:ext cx="7736774" cy="516061"/>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838200" y="1066800"/>
            <a:ext cx="7848600" cy="505936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F552F8-C89F-214C-98A4-9BFF4F7E2CB2}"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106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5FA83-857D-224C-A11A-C219CEAA05E6}"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Title 1"/>
          <p:cNvSpPr txBox="1">
            <a:spLocks/>
          </p:cNvSpPr>
          <p:nvPr userDrawn="1"/>
        </p:nvSpPr>
        <p:spPr>
          <a:xfrm>
            <a:off x="990600" y="381000"/>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332482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9ED7074-9718-6243-B59D-7731A05645BB}"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0" name="Title 1"/>
          <p:cNvSpPr txBox="1">
            <a:spLocks/>
          </p:cNvSpPr>
          <p:nvPr userDrawn="1"/>
        </p:nvSpPr>
        <p:spPr>
          <a:xfrm>
            <a:off x="1102426"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350545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0491D0-148D-4543-A761-8DBDC8DC6FF6}"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2" name="Title 1"/>
          <p:cNvSpPr txBox="1">
            <a:spLocks/>
          </p:cNvSpPr>
          <p:nvPr userDrawn="1"/>
        </p:nvSpPr>
        <p:spPr>
          <a:xfrm>
            <a:off x="1102426"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319055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0FE0F7-2B8D-D04B-B936-FABC2A56C45C}"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Title 1"/>
          <p:cNvSpPr txBox="1">
            <a:spLocks/>
          </p:cNvSpPr>
          <p:nvPr userDrawn="1"/>
        </p:nvSpPr>
        <p:spPr>
          <a:xfrm>
            <a:off x="1102426"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17653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23103-2AB8-6247-A1DB-1DA51A05CA5C}"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6" name="Title 1"/>
          <p:cNvSpPr txBox="1">
            <a:spLocks/>
          </p:cNvSpPr>
          <p:nvPr userDrawn="1"/>
        </p:nvSpPr>
        <p:spPr>
          <a:xfrm>
            <a:off x="1102426"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344555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887" y="11239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62400" y="1143000"/>
            <a:ext cx="472440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62200"/>
            <a:ext cx="3048000"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9D092C1-EF21-2747-B429-4C123D0D8B3B}"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Title 1"/>
          <p:cNvSpPr txBox="1">
            <a:spLocks/>
          </p:cNvSpPr>
          <p:nvPr userDrawn="1"/>
        </p:nvSpPr>
        <p:spPr>
          <a:xfrm>
            <a:off x="1102426"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120832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50BE67-B2DF-B049-9FEC-0C8FA1E0D141}"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76B6A3-0B46-6742-9227-4E955A2BEEE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Title 1"/>
          <p:cNvSpPr txBox="1">
            <a:spLocks/>
          </p:cNvSpPr>
          <p:nvPr userDrawn="1"/>
        </p:nvSpPr>
        <p:spPr>
          <a:xfrm>
            <a:off x="990600" y="398339"/>
            <a:ext cx="7736774" cy="516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800000"/>
                </a:solidFill>
                <a:latin typeface="+mj-lt"/>
                <a:ea typeface="+mj-ea"/>
                <a:cs typeface="+mj-cs"/>
              </a:defRPr>
            </a:lvl1pPr>
          </a:lstStyle>
          <a:p>
            <a:endParaRPr lang="en-US" dirty="0">
              <a:solidFill>
                <a:srgbClr val="FFFFFF"/>
              </a:solidFill>
            </a:endParaRPr>
          </a:p>
        </p:txBody>
      </p:sp>
    </p:spTree>
    <p:extLst>
      <p:ext uri="{BB962C8B-B14F-4D97-AF65-F5344CB8AC3E}">
        <p14:creationId xmlns:p14="http://schemas.microsoft.com/office/powerpoint/2010/main" val="3896543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52400"/>
            <a:ext cx="8686800" cy="762000"/>
          </a:xfrm>
          <a:prstGeom prst="rect">
            <a:avLst/>
          </a:prstGeom>
          <a:solidFill>
            <a:srgbClr val="C02F52">
              <a:alpha val="75000"/>
            </a:srgbClr>
          </a:solidFill>
          <a:ln>
            <a:solidFill>
              <a:schemeClr val="accent1">
                <a:shade val="95000"/>
                <a:satMod val="105000"/>
                <a:alpha val="70000"/>
              </a:schemeClr>
            </a:solidFill>
          </a:ln>
          <a:effectLst>
            <a:outerShdw blurRad="50800" dist="38100" dir="5400000" sx="0" sy="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3" name="Text Placeholder 2"/>
          <p:cNvSpPr>
            <a:spLocks noGrp="1"/>
          </p:cNvSpPr>
          <p:nvPr>
            <p:ph type="body" idx="1"/>
          </p:nvPr>
        </p:nvSpPr>
        <p:spPr>
          <a:xfrm>
            <a:off x="457200" y="1235034"/>
            <a:ext cx="8229600" cy="48911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6B922BA-AF00-F441-BC33-048C7FCD644C}" type="datetime1">
              <a:rPr lang="en-US" smtClean="0">
                <a:solidFill>
                  <a:prstClr val="black">
                    <a:tint val="75000"/>
                  </a:prstClr>
                </a:solidFill>
                <a:latin typeface="Calibri"/>
              </a:rPr>
              <a:t>4/10/19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F76B6A3-0B46-6742-9227-4E955A2BEEEA}" type="slidenum">
              <a:rPr lang="en-US" smtClean="0">
                <a:solidFill>
                  <a:prstClr val="black">
                    <a:tint val="75000"/>
                  </a:prstClr>
                </a:solidFill>
                <a:latin typeface="Calibri"/>
              </a:rPr>
              <a:pPr defTabSz="457200"/>
              <a:t>‹#›</a:t>
            </a:fld>
            <a:endParaRPr lang="en-US" dirty="0">
              <a:solidFill>
                <a:prstClr val="black">
                  <a:tint val="75000"/>
                </a:prstClr>
              </a:solidFill>
              <a:latin typeface="Calibri"/>
            </a:endParaRPr>
          </a:p>
        </p:txBody>
      </p:sp>
      <p:pic>
        <p:nvPicPr>
          <p:cNvPr id="12" name="Picture 11" descr="NudeHMU_VietnamHIV.1color PMS.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440" y="128680"/>
            <a:ext cx="1760360" cy="803912"/>
          </a:xfrm>
          <a:prstGeom prst="rect">
            <a:avLst/>
          </a:prstGeom>
        </p:spPr>
      </p:pic>
      <p:sp>
        <p:nvSpPr>
          <p:cNvPr id="7" name="TextBox 6"/>
          <p:cNvSpPr txBox="1"/>
          <p:nvPr userDrawn="1"/>
        </p:nvSpPr>
        <p:spPr>
          <a:xfrm>
            <a:off x="8001000" y="6248400"/>
            <a:ext cx="1143000" cy="609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62345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457200" rtl="0" eaLnBrk="1" latinLnBrk="0" hangingPunct="1">
        <a:spcBef>
          <a:spcPct val="0"/>
        </a:spcBef>
        <a:buNone/>
        <a:defRPr sz="3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chart" Target="../charts/char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228600"/>
            <a:ext cx="7010400" cy="544759"/>
          </a:xfrm>
          <a:prstGeom prst="rect">
            <a:avLst/>
          </a:prstGeom>
        </p:spPr>
        <p:txBody>
          <a:bodyPr/>
          <a:lstStyle/>
          <a:p>
            <a:r>
              <a:rPr lang="en-US" sz="1500" dirty="0">
                <a:solidFill>
                  <a:schemeClr val="bg1"/>
                </a:solidFill>
                <a:latin typeface="Arial" pitchFamily="34" charset="0"/>
                <a:cs typeface="Arial" pitchFamily="34" charset="0"/>
              </a:rPr>
              <a:t>TRƯỜNG ĐẠI HỌC Y HÀ NỘI</a:t>
            </a:r>
            <a:br>
              <a:rPr lang="en-US" sz="1500" dirty="0">
                <a:solidFill>
                  <a:schemeClr val="bg1"/>
                </a:solidFill>
                <a:latin typeface="Arial" pitchFamily="34" charset="0"/>
                <a:cs typeface="Arial" pitchFamily="34" charset="0"/>
              </a:rPr>
            </a:br>
            <a:r>
              <a:rPr lang="en-US" sz="1500" dirty="0">
                <a:solidFill>
                  <a:schemeClr val="bg1"/>
                </a:solidFill>
                <a:latin typeface="Arial" pitchFamily="34" charset="0"/>
                <a:cs typeface="Arial" pitchFamily="34" charset="0"/>
              </a:rPr>
              <a:t>TRUNG TÂM CHUYỂN GIAO CÔNG NGHỆ VÀ ĐIỀU TRỊ NGHIỆN CHẤT - HIV </a:t>
            </a:r>
          </a:p>
        </p:txBody>
      </p:sp>
      <p:sp>
        <p:nvSpPr>
          <p:cNvPr id="4" name="Rectangle 3"/>
          <p:cNvSpPr/>
          <p:nvPr/>
        </p:nvSpPr>
        <p:spPr>
          <a:xfrm>
            <a:off x="304800" y="2274470"/>
            <a:ext cx="8534400" cy="3462486"/>
          </a:xfrm>
          <a:prstGeom prst="rect">
            <a:avLst/>
          </a:prstGeom>
        </p:spPr>
        <p:txBody>
          <a:bodyPr wrap="square">
            <a:spAutoFit/>
          </a:bodyPr>
          <a:lstStyle/>
          <a:p>
            <a:pPr algn="ctr">
              <a:lnSpc>
                <a:spcPct val="130000"/>
              </a:lnSpc>
              <a:spcBef>
                <a:spcPts val="450"/>
              </a:spcBef>
            </a:pPr>
            <a:r>
              <a:rPr lang="vi-VN" sz="3000" b="1" dirty="0" smtClean="0">
                <a:latin typeface="Arial" panose="020B0604020202020204" pitchFamily="34" charset="0"/>
                <a:cs typeface="Arial" panose="020B0604020202020204" pitchFamily="34" charset="0"/>
              </a:rPr>
              <a:t>BÁO CÁO KẾT QUẢ BƯỚC ĐẦU </a:t>
            </a:r>
            <a:r>
              <a:rPr lang="en-US" sz="3000" b="1" dirty="0" smtClean="0">
                <a:latin typeface="Arial" panose="020B0604020202020204" pitchFamily="34" charset="0"/>
                <a:cs typeface="Arial" panose="020B0604020202020204" pitchFamily="34" charset="0"/>
              </a:rPr>
              <a:t>CAN </a:t>
            </a:r>
            <a:r>
              <a:rPr lang="en-US" sz="3000" b="1" dirty="0">
                <a:latin typeface="Arial" panose="020B0604020202020204" pitchFamily="34" charset="0"/>
                <a:cs typeface="Arial" panose="020B0604020202020204" pitchFamily="34" charset="0"/>
              </a:rPr>
              <a:t>THIỆP SỬ DỤNG ATS TRÊN BỆNH NHÂN </a:t>
            </a:r>
            <a:r>
              <a:rPr lang="en-US" sz="3000" b="1" dirty="0" smtClean="0">
                <a:latin typeface="Arial" panose="020B0604020202020204" pitchFamily="34" charset="0"/>
                <a:cs typeface="Arial" panose="020B0604020202020204" pitchFamily="34" charset="0"/>
              </a:rPr>
              <a:t>METHADONE </a:t>
            </a:r>
            <a:r>
              <a:rPr lang="vi-VN" sz="3000" b="1" dirty="0" smtClean="0">
                <a:latin typeface="Arial" panose="020B0604020202020204" pitchFamily="34" charset="0"/>
                <a:cs typeface="Arial" panose="020B0604020202020204" pitchFamily="34" charset="0"/>
              </a:rPr>
              <a:t>VÀ NGOÀI CỘNG ĐỒNG</a:t>
            </a:r>
            <a:endParaRPr lang="en-US" sz="3000" b="1" dirty="0">
              <a:latin typeface="Arial" panose="020B0604020202020204" pitchFamily="34" charset="0"/>
              <a:cs typeface="Arial" panose="020B0604020202020204" pitchFamily="34" charset="0"/>
            </a:endParaRPr>
          </a:p>
          <a:p>
            <a:pPr algn="ctr"/>
            <a:r>
              <a:rPr lang="en-US" sz="3000" b="1" dirty="0" smtClean="0">
                <a:solidFill>
                  <a:schemeClr val="accent2">
                    <a:lumMod val="75000"/>
                  </a:schemeClr>
                </a:solidFill>
                <a:latin typeface="Arial" panose="020B0604020202020204" pitchFamily="34" charset="0"/>
                <a:cs typeface="Arial" panose="020B0604020202020204" pitchFamily="34" charset="0"/>
              </a:rPr>
              <a:t> </a:t>
            </a:r>
            <a:endParaRPr lang="en-US" b="1" dirty="0">
              <a:solidFill>
                <a:schemeClr val="tx2"/>
              </a:solidFill>
            </a:endParaRPr>
          </a:p>
          <a:p>
            <a:pPr algn="ctr"/>
            <a:endParaRPr lang="en-US" b="1" dirty="0" smtClean="0">
              <a:solidFill>
                <a:schemeClr val="tx2"/>
              </a:solidFill>
            </a:endParaRPr>
          </a:p>
          <a:p>
            <a:pPr algn="ctr"/>
            <a:endParaRPr lang="en-US" b="1" dirty="0">
              <a:solidFill>
                <a:schemeClr val="tx2"/>
              </a:solidFill>
            </a:endParaRPr>
          </a:p>
          <a:p>
            <a:pPr algn="ctr"/>
            <a:r>
              <a:rPr lang="en-US" b="1" dirty="0" err="1" smtClean="0">
                <a:solidFill>
                  <a:schemeClr val="tx2"/>
                </a:solidFill>
              </a:rPr>
              <a:t>Hà</a:t>
            </a:r>
            <a:r>
              <a:rPr lang="en-US" b="1" dirty="0" smtClean="0">
                <a:solidFill>
                  <a:schemeClr val="tx2"/>
                </a:solidFill>
              </a:rPr>
              <a:t> </a:t>
            </a:r>
            <a:r>
              <a:rPr lang="en-US" b="1" dirty="0" err="1">
                <a:solidFill>
                  <a:schemeClr val="tx2"/>
                </a:solidFill>
              </a:rPr>
              <a:t>Nội</a:t>
            </a:r>
            <a:endParaRPr lang="en-US" b="1" dirty="0">
              <a:solidFill>
                <a:schemeClr val="tx2"/>
              </a:solidFill>
            </a:endParaRPr>
          </a:p>
          <a:p>
            <a:pPr algn="ctr"/>
            <a:r>
              <a:rPr lang="en-US" b="1" dirty="0" smtClean="0">
                <a:solidFill>
                  <a:schemeClr val="tx2"/>
                </a:solidFill>
              </a:rPr>
              <a:t>1</a:t>
            </a:r>
            <a:r>
              <a:rPr lang="vi-VN" b="1" dirty="0" smtClean="0">
                <a:solidFill>
                  <a:schemeClr val="tx2"/>
                </a:solidFill>
              </a:rPr>
              <a:t>1</a:t>
            </a:r>
            <a:r>
              <a:rPr lang="en-US" b="1" dirty="0" smtClean="0">
                <a:solidFill>
                  <a:schemeClr val="tx2"/>
                </a:solidFill>
              </a:rPr>
              <a:t>/</a:t>
            </a:r>
            <a:r>
              <a:rPr lang="vi-VN" b="1" dirty="0" smtClean="0">
                <a:solidFill>
                  <a:schemeClr val="tx2"/>
                </a:solidFill>
              </a:rPr>
              <a:t>04</a:t>
            </a:r>
            <a:r>
              <a:rPr lang="en-US" b="1" dirty="0" smtClean="0">
                <a:solidFill>
                  <a:schemeClr val="tx2"/>
                </a:solidFill>
              </a:rPr>
              <a:t>/201</a:t>
            </a:r>
            <a:r>
              <a:rPr lang="vi-VN" b="1" dirty="0" smtClean="0">
                <a:solidFill>
                  <a:schemeClr val="tx2"/>
                </a:solidFill>
              </a:rPr>
              <a:t>9</a:t>
            </a:r>
            <a:endParaRPr lang="en-US" b="1" dirty="0">
              <a:solidFill>
                <a:schemeClr val="tx2"/>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8200" y="6019800"/>
            <a:ext cx="685800" cy="6604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066415" y="6122035"/>
            <a:ext cx="1106170" cy="45593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543800" y="6172200"/>
            <a:ext cx="781050" cy="358140"/>
          </a:xfrm>
          <a:prstGeom prst="rect">
            <a:avLst/>
          </a:prstGeom>
        </p:spPr>
      </p:pic>
      <p:pic>
        <p:nvPicPr>
          <p:cNvPr id="12" name="Picture 11" descr="Screen Shot 2017-08-22 at 18.13.4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5957284"/>
            <a:ext cx="609600" cy="713458"/>
          </a:xfrm>
          <a:prstGeom prst="rect">
            <a:avLst/>
          </a:prstGeom>
        </p:spPr>
      </p:pic>
    </p:spTree>
    <p:extLst>
      <p:ext uri="{BB962C8B-B14F-4D97-AF65-F5344CB8AC3E}">
        <p14:creationId xmlns:p14="http://schemas.microsoft.com/office/powerpoint/2010/main" val="181398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36774" cy="762000"/>
          </a:xfrm>
        </p:spPr>
        <p:txBody>
          <a:bodyPr/>
          <a:lstStyle/>
          <a:p>
            <a:r>
              <a:rPr lang="en-US" dirty="0" err="1"/>
              <a:t>Sử</a:t>
            </a:r>
            <a:r>
              <a:rPr lang="en-US" dirty="0"/>
              <a:t> </a:t>
            </a:r>
            <a:r>
              <a:rPr lang="en-US" dirty="0" err="1"/>
              <a:t>dụng</a:t>
            </a:r>
            <a:r>
              <a:rPr lang="en-US" dirty="0"/>
              <a:t> </a:t>
            </a:r>
            <a:r>
              <a:rPr lang="en-US" dirty="0" err="1"/>
              <a:t>mô</a:t>
            </a:r>
            <a:r>
              <a:rPr lang="en-US" dirty="0"/>
              <a:t> </a:t>
            </a:r>
            <a:r>
              <a:rPr lang="en-US" dirty="0" err="1"/>
              <a:t>hình</a:t>
            </a:r>
            <a:r>
              <a:rPr lang="en-US" dirty="0"/>
              <a:t> ECHO  </a:t>
            </a:r>
            <a:r>
              <a:rPr lang="en-US" dirty="0" err="1"/>
              <a:t>đào</a:t>
            </a:r>
            <a:r>
              <a:rPr lang="en-US" dirty="0"/>
              <a:t> </a:t>
            </a:r>
            <a:r>
              <a:rPr lang="en-US" dirty="0" err="1"/>
              <a:t>tạo</a:t>
            </a:r>
            <a:r>
              <a:rPr lang="en-US" dirty="0"/>
              <a:t> </a:t>
            </a:r>
            <a:r>
              <a:rPr lang="en-US" dirty="0" err="1"/>
              <a:t>và</a:t>
            </a:r>
            <a:r>
              <a:rPr lang="en-US" dirty="0"/>
              <a:t> </a:t>
            </a:r>
            <a:r>
              <a:rPr lang="en-US" dirty="0" err="1"/>
              <a:t>hỗ</a:t>
            </a:r>
            <a:r>
              <a:rPr lang="en-US" dirty="0"/>
              <a:t> </a:t>
            </a:r>
            <a:r>
              <a:rPr lang="en-US" dirty="0" err="1"/>
              <a:t>trợ</a:t>
            </a:r>
            <a:r>
              <a:rPr lang="en-US" dirty="0"/>
              <a:t> can </a:t>
            </a:r>
            <a:r>
              <a:rPr lang="en-US" dirty="0" err="1"/>
              <a:t>thiệp</a:t>
            </a:r>
            <a:r>
              <a:rPr lang="en-US" dirty="0"/>
              <a:t> ATS</a:t>
            </a:r>
          </a:p>
        </p:txBody>
      </p:sp>
      <p:graphicFrame>
        <p:nvGraphicFramePr>
          <p:cNvPr id="6" name="Content Placeholder 5"/>
          <p:cNvGraphicFramePr>
            <a:graphicFrameLocks noGrp="1"/>
          </p:cNvGraphicFramePr>
          <p:nvPr>
            <p:ph idx="1"/>
            <p:extLst/>
          </p:nvPr>
        </p:nvGraphicFramePr>
        <p:xfrm>
          <a:off x="1485900" y="4229101"/>
          <a:ext cx="6172200" cy="1485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Callout 7"/>
          <p:cNvSpPr/>
          <p:nvPr/>
        </p:nvSpPr>
        <p:spPr>
          <a:xfrm>
            <a:off x="2914650" y="4114800"/>
            <a:ext cx="914400" cy="742950"/>
          </a:xfrm>
          <a:prstGeom prst="wedgeEllipseCallout">
            <a:avLst/>
          </a:prstGeom>
          <a:solidFill>
            <a:srgbClr val="B23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ECHO  Training</a:t>
            </a:r>
          </a:p>
        </p:txBody>
      </p:sp>
      <p:sp>
        <p:nvSpPr>
          <p:cNvPr id="9" name="Oval Callout 8"/>
          <p:cNvSpPr/>
          <p:nvPr/>
        </p:nvSpPr>
        <p:spPr>
          <a:xfrm>
            <a:off x="5657850" y="4114800"/>
            <a:ext cx="914400" cy="742950"/>
          </a:xfrm>
          <a:prstGeom prst="wedgeEllipseCallout">
            <a:avLst/>
          </a:prstGeom>
          <a:solidFill>
            <a:srgbClr val="B23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ECHO  Training</a:t>
            </a:r>
          </a:p>
          <a:p>
            <a:pPr algn="ctr"/>
            <a:r>
              <a:rPr lang="en-US" sz="1100" dirty="0"/>
              <a:t>13/9</a:t>
            </a:r>
          </a:p>
        </p:txBody>
      </p:sp>
      <p:sp>
        <p:nvSpPr>
          <p:cNvPr id="10" name="Up Arrow Callout 9"/>
          <p:cNvSpPr/>
          <p:nvPr/>
        </p:nvSpPr>
        <p:spPr>
          <a:xfrm>
            <a:off x="2000250" y="5143500"/>
            <a:ext cx="685800" cy="685800"/>
          </a:xfrm>
          <a:prstGeom prst="upArrowCallout">
            <a:avLst/>
          </a:prstGeom>
          <a:solidFill>
            <a:srgbClr val="B23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ECHO </a:t>
            </a:r>
          </a:p>
          <a:p>
            <a:pPr algn="ctr"/>
            <a:r>
              <a:rPr lang="en-US" sz="1350" dirty="0"/>
              <a:t>TA</a:t>
            </a:r>
          </a:p>
        </p:txBody>
      </p:sp>
      <p:sp>
        <p:nvSpPr>
          <p:cNvPr id="12" name="Up Arrow Callout 11"/>
          <p:cNvSpPr/>
          <p:nvPr/>
        </p:nvSpPr>
        <p:spPr>
          <a:xfrm>
            <a:off x="4686300" y="5143500"/>
            <a:ext cx="685800" cy="685800"/>
          </a:xfrm>
          <a:prstGeom prst="upArrowCallout">
            <a:avLst/>
          </a:prstGeom>
          <a:solidFill>
            <a:srgbClr val="B23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ECHO </a:t>
            </a:r>
          </a:p>
          <a:p>
            <a:pPr algn="ctr"/>
            <a:r>
              <a:rPr lang="en-US" sz="1050" dirty="0"/>
              <a:t>TA</a:t>
            </a:r>
          </a:p>
          <a:p>
            <a:pPr algn="ctr"/>
            <a:r>
              <a:rPr lang="en-US" sz="1050" dirty="0"/>
              <a:t>7/9</a:t>
            </a:r>
          </a:p>
        </p:txBody>
      </p:sp>
      <p:sp>
        <p:nvSpPr>
          <p:cNvPr id="13" name="Up Arrow Callout 12"/>
          <p:cNvSpPr/>
          <p:nvPr/>
        </p:nvSpPr>
        <p:spPr>
          <a:xfrm>
            <a:off x="6572250" y="5143500"/>
            <a:ext cx="685800" cy="685800"/>
          </a:xfrm>
          <a:prstGeom prst="upArrowCallout">
            <a:avLst/>
          </a:prstGeom>
          <a:solidFill>
            <a:srgbClr val="B23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ECHO </a:t>
            </a:r>
          </a:p>
          <a:p>
            <a:pPr algn="ctr"/>
            <a:r>
              <a:rPr lang="en-US" sz="1350" dirty="0"/>
              <a:t>TA</a:t>
            </a:r>
          </a:p>
          <a:p>
            <a:pPr algn="ctr"/>
            <a:r>
              <a:rPr lang="en-US" sz="1350" dirty="0"/>
              <a:t>20.9</a:t>
            </a:r>
          </a:p>
        </p:txBody>
      </p:sp>
      <p:sp>
        <p:nvSpPr>
          <p:cNvPr id="3" name="TextBox 2"/>
          <p:cNvSpPr txBox="1"/>
          <p:nvPr/>
        </p:nvSpPr>
        <p:spPr>
          <a:xfrm>
            <a:off x="1314450" y="1543050"/>
            <a:ext cx="6686550" cy="2308324"/>
          </a:xfrm>
          <a:prstGeom prst="rect">
            <a:avLst/>
          </a:prstGeom>
          <a:noFill/>
        </p:spPr>
        <p:txBody>
          <a:bodyPr wrap="square" rtlCol="0">
            <a:spAutoFit/>
          </a:bodyPr>
          <a:lstStyle/>
          <a:p>
            <a:r>
              <a:rPr lang="en-US" b="1" dirty="0">
                <a:solidFill>
                  <a:srgbClr val="9D386E"/>
                </a:solidFill>
              </a:rPr>
              <a:t>2.1. </a:t>
            </a:r>
            <a:r>
              <a:rPr lang="en-US" b="1" dirty="0" err="1">
                <a:solidFill>
                  <a:srgbClr val="9D386E"/>
                </a:solidFill>
              </a:rPr>
              <a:t>Hình</a:t>
            </a:r>
            <a:r>
              <a:rPr lang="en-US" b="1" dirty="0">
                <a:solidFill>
                  <a:srgbClr val="9D386E"/>
                </a:solidFill>
              </a:rPr>
              <a:t> </a:t>
            </a:r>
            <a:r>
              <a:rPr lang="en-US" b="1" dirty="0" err="1">
                <a:solidFill>
                  <a:srgbClr val="9D386E"/>
                </a:solidFill>
              </a:rPr>
              <a:t>thức</a:t>
            </a:r>
            <a:r>
              <a:rPr lang="en-US" b="1" dirty="0">
                <a:solidFill>
                  <a:srgbClr val="9D386E"/>
                </a:solidFill>
              </a:rPr>
              <a:t>:</a:t>
            </a:r>
          </a:p>
          <a:p>
            <a:pPr marL="214313" indent="-214313">
              <a:buFont typeface="Arial"/>
              <a:buChar char="•"/>
            </a:pPr>
            <a:r>
              <a:rPr lang="en-US" dirty="0">
                <a:solidFill>
                  <a:srgbClr val="1F497D"/>
                </a:solidFill>
              </a:rPr>
              <a:t>ECHO Training</a:t>
            </a:r>
          </a:p>
          <a:p>
            <a:pPr marL="557213" lvl="1" indent="-214313">
              <a:buFont typeface="Arial"/>
              <a:buChar char="•"/>
            </a:pPr>
            <a:r>
              <a:rPr lang="en-US" dirty="0" err="1">
                <a:solidFill>
                  <a:srgbClr val="1F497D"/>
                </a:solidFill>
              </a:rPr>
              <a:t>Buổi</a:t>
            </a:r>
            <a:r>
              <a:rPr lang="en-US" dirty="0">
                <a:solidFill>
                  <a:srgbClr val="1F497D"/>
                </a:solidFill>
              </a:rPr>
              <a:t> </a:t>
            </a:r>
            <a:r>
              <a:rPr lang="en-US" dirty="0" err="1">
                <a:solidFill>
                  <a:srgbClr val="1F497D"/>
                </a:solidFill>
              </a:rPr>
              <a:t>giảng</a:t>
            </a:r>
            <a:r>
              <a:rPr lang="en-US" dirty="0">
                <a:solidFill>
                  <a:srgbClr val="1F497D"/>
                </a:solidFill>
              </a:rPr>
              <a:t> </a:t>
            </a:r>
            <a:r>
              <a:rPr lang="en-US" dirty="0" err="1">
                <a:solidFill>
                  <a:srgbClr val="1F497D"/>
                </a:solidFill>
              </a:rPr>
              <a:t>trực</a:t>
            </a:r>
            <a:r>
              <a:rPr lang="en-US" dirty="0">
                <a:solidFill>
                  <a:srgbClr val="1F497D"/>
                </a:solidFill>
              </a:rPr>
              <a:t> </a:t>
            </a:r>
            <a:r>
              <a:rPr lang="en-US" dirty="0" err="1">
                <a:solidFill>
                  <a:srgbClr val="1F497D"/>
                </a:solidFill>
              </a:rPr>
              <a:t>tuyến</a:t>
            </a:r>
            <a:r>
              <a:rPr lang="en-US" dirty="0">
                <a:solidFill>
                  <a:srgbClr val="1F497D"/>
                </a:solidFill>
              </a:rPr>
              <a:t> </a:t>
            </a:r>
            <a:r>
              <a:rPr lang="en-US" dirty="0" err="1">
                <a:solidFill>
                  <a:srgbClr val="1F497D"/>
                </a:solidFill>
              </a:rPr>
              <a:t>có</a:t>
            </a:r>
            <a:r>
              <a:rPr lang="en-US" dirty="0">
                <a:solidFill>
                  <a:srgbClr val="1F497D"/>
                </a:solidFill>
              </a:rPr>
              <a:t> </a:t>
            </a:r>
            <a:r>
              <a:rPr lang="en-US" dirty="0" err="1">
                <a:solidFill>
                  <a:srgbClr val="1F497D"/>
                </a:solidFill>
              </a:rPr>
              <a:t>tương</a:t>
            </a:r>
            <a:r>
              <a:rPr lang="en-US" dirty="0">
                <a:solidFill>
                  <a:srgbClr val="1F497D"/>
                </a:solidFill>
              </a:rPr>
              <a:t> </a:t>
            </a:r>
            <a:r>
              <a:rPr lang="en-US" dirty="0" err="1">
                <a:solidFill>
                  <a:srgbClr val="1F497D"/>
                </a:solidFill>
              </a:rPr>
              <a:t>tác</a:t>
            </a:r>
            <a:r>
              <a:rPr lang="en-US" dirty="0">
                <a:solidFill>
                  <a:srgbClr val="1F497D"/>
                </a:solidFill>
              </a:rPr>
              <a:t> </a:t>
            </a:r>
            <a:r>
              <a:rPr lang="en-US" dirty="0" err="1">
                <a:solidFill>
                  <a:srgbClr val="1F497D"/>
                </a:solidFill>
              </a:rPr>
              <a:t>giữa</a:t>
            </a:r>
            <a:r>
              <a:rPr lang="en-US" dirty="0">
                <a:solidFill>
                  <a:srgbClr val="1F497D"/>
                </a:solidFill>
              </a:rPr>
              <a:t> </a:t>
            </a:r>
            <a:r>
              <a:rPr lang="en-US" dirty="0" err="1">
                <a:solidFill>
                  <a:srgbClr val="1F497D"/>
                </a:solidFill>
              </a:rPr>
              <a:t>người</a:t>
            </a:r>
            <a:r>
              <a:rPr lang="en-US" dirty="0">
                <a:solidFill>
                  <a:srgbClr val="1F497D"/>
                </a:solidFill>
              </a:rPr>
              <a:t> </a:t>
            </a:r>
            <a:r>
              <a:rPr lang="en-US" dirty="0" err="1">
                <a:solidFill>
                  <a:srgbClr val="1F497D"/>
                </a:solidFill>
              </a:rPr>
              <a:t>tham</a:t>
            </a:r>
            <a:r>
              <a:rPr lang="en-US" dirty="0">
                <a:solidFill>
                  <a:srgbClr val="1F497D"/>
                </a:solidFill>
              </a:rPr>
              <a:t> </a:t>
            </a:r>
            <a:r>
              <a:rPr lang="en-US" dirty="0" err="1">
                <a:solidFill>
                  <a:srgbClr val="1F497D"/>
                </a:solidFill>
              </a:rPr>
              <a:t>gia</a:t>
            </a:r>
            <a:r>
              <a:rPr lang="en-US" dirty="0">
                <a:solidFill>
                  <a:srgbClr val="1F497D"/>
                </a:solidFill>
              </a:rPr>
              <a:t>; </a:t>
            </a:r>
            <a:r>
              <a:rPr lang="en-US" dirty="0" err="1">
                <a:solidFill>
                  <a:srgbClr val="1F497D"/>
                </a:solidFill>
              </a:rPr>
              <a:t>số</a:t>
            </a:r>
            <a:r>
              <a:rPr lang="en-US" dirty="0">
                <a:solidFill>
                  <a:srgbClr val="1F497D"/>
                </a:solidFill>
              </a:rPr>
              <a:t> </a:t>
            </a:r>
            <a:r>
              <a:rPr lang="en-US" dirty="0" err="1">
                <a:solidFill>
                  <a:srgbClr val="1F497D"/>
                </a:solidFill>
              </a:rPr>
              <a:t>lượng</a:t>
            </a:r>
            <a:r>
              <a:rPr lang="en-US" dirty="0">
                <a:solidFill>
                  <a:srgbClr val="1F497D"/>
                </a:solidFill>
              </a:rPr>
              <a:t> </a:t>
            </a:r>
            <a:r>
              <a:rPr lang="en-US" dirty="0" err="1">
                <a:solidFill>
                  <a:srgbClr val="1F497D"/>
                </a:solidFill>
              </a:rPr>
              <a:t>người</a:t>
            </a:r>
            <a:r>
              <a:rPr lang="en-US" dirty="0">
                <a:solidFill>
                  <a:srgbClr val="1F497D"/>
                </a:solidFill>
              </a:rPr>
              <a:t> </a:t>
            </a:r>
            <a:r>
              <a:rPr lang="en-US" dirty="0" err="1">
                <a:solidFill>
                  <a:srgbClr val="1F497D"/>
                </a:solidFill>
              </a:rPr>
              <a:t>tham</a:t>
            </a:r>
            <a:r>
              <a:rPr lang="en-US" dirty="0">
                <a:solidFill>
                  <a:srgbClr val="1F497D"/>
                </a:solidFill>
              </a:rPr>
              <a:t> </a:t>
            </a:r>
            <a:r>
              <a:rPr lang="en-US" dirty="0" err="1">
                <a:solidFill>
                  <a:srgbClr val="1F497D"/>
                </a:solidFill>
              </a:rPr>
              <a:t>gia</a:t>
            </a:r>
            <a:r>
              <a:rPr lang="en-US" dirty="0">
                <a:solidFill>
                  <a:srgbClr val="1F497D"/>
                </a:solidFill>
              </a:rPr>
              <a:t> </a:t>
            </a:r>
            <a:r>
              <a:rPr lang="en-US" dirty="0" err="1">
                <a:solidFill>
                  <a:srgbClr val="1F497D"/>
                </a:solidFill>
              </a:rPr>
              <a:t>không</a:t>
            </a:r>
            <a:r>
              <a:rPr lang="en-US" dirty="0">
                <a:solidFill>
                  <a:srgbClr val="1F497D"/>
                </a:solidFill>
              </a:rPr>
              <a:t> </a:t>
            </a:r>
            <a:r>
              <a:rPr lang="en-US" dirty="0" err="1">
                <a:solidFill>
                  <a:srgbClr val="1F497D"/>
                </a:solidFill>
              </a:rPr>
              <a:t>giới</a:t>
            </a:r>
            <a:r>
              <a:rPr lang="en-US" dirty="0">
                <a:solidFill>
                  <a:srgbClr val="1F497D"/>
                </a:solidFill>
              </a:rPr>
              <a:t> </a:t>
            </a:r>
            <a:r>
              <a:rPr lang="en-US" dirty="0" err="1">
                <a:solidFill>
                  <a:srgbClr val="1F497D"/>
                </a:solidFill>
              </a:rPr>
              <a:t>hạn</a:t>
            </a:r>
            <a:endParaRPr lang="en-US" dirty="0">
              <a:solidFill>
                <a:srgbClr val="1F497D"/>
              </a:solidFill>
            </a:endParaRPr>
          </a:p>
          <a:p>
            <a:pPr marL="214313" indent="-214313">
              <a:buFont typeface="Arial"/>
              <a:buChar char="•"/>
            </a:pPr>
            <a:r>
              <a:rPr lang="en-US" dirty="0">
                <a:solidFill>
                  <a:srgbClr val="1F497D"/>
                </a:solidFill>
              </a:rPr>
              <a:t>ECHO </a:t>
            </a:r>
            <a:r>
              <a:rPr lang="en-US" dirty="0" err="1">
                <a:solidFill>
                  <a:srgbClr val="1F497D"/>
                </a:solidFill>
              </a:rPr>
              <a:t>Techincal</a:t>
            </a:r>
            <a:r>
              <a:rPr lang="en-US" dirty="0">
                <a:solidFill>
                  <a:srgbClr val="1F497D"/>
                </a:solidFill>
              </a:rPr>
              <a:t> Assistant (TA) – </a:t>
            </a:r>
            <a:r>
              <a:rPr lang="en-US" dirty="0" err="1">
                <a:solidFill>
                  <a:srgbClr val="1F497D"/>
                </a:solidFill>
              </a:rPr>
              <a:t>Hỗ</a:t>
            </a:r>
            <a:r>
              <a:rPr lang="en-US" dirty="0">
                <a:solidFill>
                  <a:srgbClr val="1F497D"/>
                </a:solidFill>
              </a:rPr>
              <a:t> </a:t>
            </a:r>
            <a:r>
              <a:rPr lang="en-US" dirty="0" err="1">
                <a:solidFill>
                  <a:srgbClr val="1F497D"/>
                </a:solidFill>
              </a:rPr>
              <a:t>trợ</a:t>
            </a:r>
            <a:r>
              <a:rPr lang="en-US" dirty="0">
                <a:solidFill>
                  <a:srgbClr val="1F497D"/>
                </a:solidFill>
              </a:rPr>
              <a:t> </a:t>
            </a:r>
            <a:r>
              <a:rPr lang="en-US" dirty="0" err="1">
                <a:solidFill>
                  <a:srgbClr val="1F497D"/>
                </a:solidFill>
              </a:rPr>
              <a:t>kỹ</a:t>
            </a:r>
            <a:r>
              <a:rPr lang="en-US" dirty="0">
                <a:solidFill>
                  <a:srgbClr val="1F497D"/>
                </a:solidFill>
              </a:rPr>
              <a:t> </a:t>
            </a:r>
            <a:r>
              <a:rPr lang="en-US" dirty="0" err="1">
                <a:solidFill>
                  <a:srgbClr val="1F497D"/>
                </a:solidFill>
              </a:rPr>
              <a:t>thuật</a:t>
            </a:r>
            <a:endParaRPr lang="en-US" dirty="0">
              <a:solidFill>
                <a:srgbClr val="1F497D"/>
              </a:solidFill>
            </a:endParaRPr>
          </a:p>
          <a:p>
            <a:pPr marL="557213" lvl="1" indent="-214313">
              <a:buFont typeface="Arial"/>
              <a:buChar char="•"/>
            </a:pPr>
            <a:r>
              <a:rPr lang="en-US" dirty="0" err="1">
                <a:solidFill>
                  <a:srgbClr val="1F497D"/>
                </a:solidFill>
              </a:rPr>
              <a:t>Buổi</a:t>
            </a:r>
            <a:r>
              <a:rPr lang="en-US" dirty="0">
                <a:solidFill>
                  <a:srgbClr val="1F497D"/>
                </a:solidFill>
              </a:rPr>
              <a:t> </a:t>
            </a:r>
            <a:r>
              <a:rPr lang="en-US" dirty="0" err="1">
                <a:solidFill>
                  <a:srgbClr val="1F497D"/>
                </a:solidFill>
              </a:rPr>
              <a:t>hỗ</a:t>
            </a:r>
            <a:r>
              <a:rPr lang="en-US" dirty="0">
                <a:solidFill>
                  <a:srgbClr val="1F497D"/>
                </a:solidFill>
              </a:rPr>
              <a:t> </a:t>
            </a:r>
            <a:r>
              <a:rPr lang="en-US" dirty="0" err="1">
                <a:solidFill>
                  <a:srgbClr val="1F497D"/>
                </a:solidFill>
              </a:rPr>
              <a:t>trợ</a:t>
            </a:r>
            <a:r>
              <a:rPr lang="en-US" dirty="0">
                <a:solidFill>
                  <a:srgbClr val="1F497D"/>
                </a:solidFill>
              </a:rPr>
              <a:t> </a:t>
            </a:r>
            <a:r>
              <a:rPr lang="en-US" dirty="0" err="1">
                <a:solidFill>
                  <a:srgbClr val="1F497D"/>
                </a:solidFill>
              </a:rPr>
              <a:t>kỹ</a:t>
            </a:r>
            <a:r>
              <a:rPr lang="en-US" dirty="0">
                <a:solidFill>
                  <a:srgbClr val="1F497D"/>
                </a:solidFill>
              </a:rPr>
              <a:t> </a:t>
            </a:r>
            <a:r>
              <a:rPr lang="en-US" dirty="0" err="1">
                <a:solidFill>
                  <a:srgbClr val="1F497D"/>
                </a:solidFill>
              </a:rPr>
              <a:t>thuật</a:t>
            </a:r>
            <a:r>
              <a:rPr lang="en-US" dirty="0">
                <a:solidFill>
                  <a:srgbClr val="1F497D"/>
                </a:solidFill>
              </a:rPr>
              <a:t> </a:t>
            </a:r>
            <a:r>
              <a:rPr lang="en-US" dirty="0" err="1">
                <a:solidFill>
                  <a:srgbClr val="1F497D"/>
                </a:solidFill>
              </a:rPr>
              <a:t>thông</a:t>
            </a:r>
            <a:r>
              <a:rPr lang="en-US" dirty="0">
                <a:solidFill>
                  <a:srgbClr val="1F497D"/>
                </a:solidFill>
              </a:rPr>
              <a:t> qua </a:t>
            </a:r>
            <a:r>
              <a:rPr lang="en-US" dirty="0" err="1">
                <a:solidFill>
                  <a:srgbClr val="1F497D"/>
                </a:solidFill>
              </a:rPr>
              <a:t>Thảo</a:t>
            </a:r>
            <a:r>
              <a:rPr lang="en-US" dirty="0">
                <a:solidFill>
                  <a:srgbClr val="1F497D"/>
                </a:solidFill>
              </a:rPr>
              <a:t> </a:t>
            </a:r>
            <a:r>
              <a:rPr lang="en-US" dirty="0" err="1">
                <a:solidFill>
                  <a:srgbClr val="1F497D"/>
                </a:solidFill>
              </a:rPr>
              <a:t>luận</a:t>
            </a:r>
            <a:r>
              <a:rPr lang="en-US" dirty="0">
                <a:solidFill>
                  <a:srgbClr val="1F497D"/>
                </a:solidFill>
              </a:rPr>
              <a:t> </a:t>
            </a:r>
            <a:r>
              <a:rPr lang="en-US" dirty="0" err="1">
                <a:solidFill>
                  <a:srgbClr val="1F497D"/>
                </a:solidFill>
              </a:rPr>
              <a:t>ca</a:t>
            </a:r>
            <a:r>
              <a:rPr lang="en-US" dirty="0">
                <a:solidFill>
                  <a:srgbClr val="1F497D"/>
                </a:solidFill>
              </a:rPr>
              <a:t> </a:t>
            </a:r>
            <a:r>
              <a:rPr lang="en-US" dirty="0" err="1">
                <a:solidFill>
                  <a:srgbClr val="1F497D"/>
                </a:solidFill>
              </a:rPr>
              <a:t>bệnh</a:t>
            </a:r>
            <a:r>
              <a:rPr lang="en-US" dirty="0">
                <a:solidFill>
                  <a:srgbClr val="1F497D"/>
                </a:solidFill>
              </a:rPr>
              <a:t> (Case-based); </a:t>
            </a:r>
            <a:r>
              <a:rPr lang="en-US" dirty="0" err="1">
                <a:solidFill>
                  <a:srgbClr val="1F497D"/>
                </a:solidFill>
              </a:rPr>
              <a:t>số</a:t>
            </a:r>
            <a:r>
              <a:rPr lang="en-US" dirty="0">
                <a:solidFill>
                  <a:srgbClr val="1F497D"/>
                </a:solidFill>
              </a:rPr>
              <a:t> </a:t>
            </a:r>
            <a:r>
              <a:rPr lang="en-US" dirty="0" err="1">
                <a:solidFill>
                  <a:srgbClr val="1F497D"/>
                </a:solidFill>
              </a:rPr>
              <a:t>lượng</a:t>
            </a:r>
            <a:r>
              <a:rPr lang="en-US" dirty="0">
                <a:solidFill>
                  <a:srgbClr val="1F497D"/>
                </a:solidFill>
              </a:rPr>
              <a:t> </a:t>
            </a:r>
            <a:r>
              <a:rPr lang="en-US" dirty="0" err="1">
                <a:solidFill>
                  <a:srgbClr val="1F497D"/>
                </a:solidFill>
              </a:rPr>
              <a:t>người</a:t>
            </a:r>
            <a:r>
              <a:rPr lang="en-US" dirty="0">
                <a:solidFill>
                  <a:srgbClr val="1F497D"/>
                </a:solidFill>
              </a:rPr>
              <a:t> </a:t>
            </a:r>
            <a:r>
              <a:rPr lang="en-US" dirty="0" err="1">
                <a:solidFill>
                  <a:srgbClr val="1F497D"/>
                </a:solidFill>
              </a:rPr>
              <a:t>tham</a:t>
            </a:r>
            <a:r>
              <a:rPr lang="en-US" dirty="0">
                <a:solidFill>
                  <a:srgbClr val="1F497D"/>
                </a:solidFill>
              </a:rPr>
              <a:t> </a:t>
            </a:r>
            <a:r>
              <a:rPr lang="en-US" dirty="0" err="1">
                <a:solidFill>
                  <a:srgbClr val="1F497D"/>
                </a:solidFill>
              </a:rPr>
              <a:t>gia</a:t>
            </a:r>
            <a:r>
              <a:rPr lang="en-US" dirty="0">
                <a:solidFill>
                  <a:srgbClr val="1F497D"/>
                </a:solidFill>
              </a:rPr>
              <a:t> 10 – 15 </a:t>
            </a:r>
            <a:r>
              <a:rPr lang="en-US" dirty="0" err="1">
                <a:solidFill>
                  <a:srgbClr val="1F497D"/>
                </a:solidFill>
              </a:rPr>
              <a:t>người</a:t>
            </a:r>
            <a:endParaRPr lang="en-US" dirty="0">
              <a:solidFill>
                <a:srgbClr val="1F497D"/>
              </a:solidFill>
            </a:endParaRPr>
          </a:p>
          <a:p>
            <a:pPr lvl="1" indent="-342900"/>
            <a:r>
              <a:rPr lang="en-US" b="1" dirty="0">
                <a:solidFill>
                  <a:srgbClr val="9D386E"/>
                </a:solidFill>
              </a:rPr>
              <a:t>2.2. </a:t>
            </a:r>
            <a:r>
              <a:rPr lang="en-US" b="1" dirty="0" err="1">
                <a:solidFill>
                  <a:srgbClr val="9D386E"/>
                </a:solidFill>
              </a:rPr>
              <a:t>Thời</a:t>
            </a:r>
            <a:r>
              <a:rPr lang="en-US" b="1" dirty="0">
                <a:solidFill>
                  <a:srgbClr val="9D386E"/>
                </a:solidFill>
              </a:rPr>
              <a:t> </a:t>
            </a:r>
            <a:r>
              <a:rPr lang="en-US" b="1" dirty="0" err="1">
                <a:solidFill>
                  <a:srgbClr val="9D386E"/>
                </a:solidFill>
              </a:rPr>
              <a:t>lượng</a:t>
            </a:r>
            <a:r>
              <a:rPr lang="en-US" b="1" dirty="0">
                <a:solidFill>
                  <a:srgbClr val="9D386E"/>
                </a:solidFill>
              </a:rPr>
              <a:t>:</a:t>
            </a:r>
            <a:r>
              <a:rPr lang="en-US" dirty="0">
                <a:solidFill>
                  <a:srgbClr val="1F497D"/>
                </a:solidFill>
              </a:rPr>
              <a:t> </a:t>
            </a:r>
            <a:r>
              <a:rPr lang="en-US" dirty="0" err="1">
                <a:solidFill>
                  <a:srgbClr val="1F497D"/>
                </a:solidFill>
              </a:rPr>
              <a:t>không</a:t>
            </a:r>
            <a:r>
              <a:rPr lang="en-US" dirty="0">
                <a:solidFill>
                  <a:srgbClr val="1F497D"/>
                </a:solidFill>
              </a:rPr>
              <a:t> </a:t>
            </a:r>
            <a:r>
              <a:rPr lang="en-US" dirty="0" err="1">
                <a:solidFill>
                  <a:srgbClr val="1F497D"/>
                </a:solidFill>
              </a:rPr>
              <a:t>quá</a:t>
            </a:r>
            <a:r>
              <a:rPr lang="en-US" dirty="0">
                <a:solidFill>
                  <a:srgbClr val="1F497D"/>
                </a:solidFill>
              </a:rPr>
              <a:t> 120 </a:t>
            </a:r>
            <a:r>
              <a:rPr lang="en-US" dirty="0" err="1">
                <a:solidFill>
                  <a:srgbClr val="1F497D"/>
                </a:solidFill>
              </a:rPr>
              <a:t>phút</a:t>
            </a:r>
            <a:endParaRPr lang="en-US" dirty="0">
              <a:solidFill>
                <a:srgbClr val="1F497D"/>
              </a:solidFill>
            </a:endParaRPr>
          </a:p>
        </p:txBody>
      </p:sp>
      <p:sp>
        <p:nvSpPr>
          <p:cNvPr id="4" name="TextBox 3"/>
          <p:cNvSpPr txBox="1"/>
          <p:nvPr/>
        </p:nvSpPr>
        <p:spPr>
          <a:xfrm>
            <a:off x="2400300" y="3837801"/>
            <a:ext cx="4629150" cy="300082"/>
          </a:xfrm>
          <a:prstGeom prst="rect">
            <a:avLst/>
          </a:prstGeom>
          <a:noFill/>
        </p:spPr>
        <p:txBody>
          <a:bodyPr wrap="square" rtlCol="0">
            <a:spAutoFit/>
          </a:bodyPr>
          <a:lstStyle/>
          <a:p>
            <a:r>
              <a:rPr lang="en-US" sz="1350" b="1" dirty="0" err="1">
                <a:solidFill>
                  <a:srgbClr val="1F497D"/>
                </a:solidFill>
              </a:rPr>
              <a:t>Hình</a:t>
            </a:r>
            <a:r>
              <a:rPr lang="en-US" sz="1350" b="1" dirty="0">
                <a:solidFill>
                  <a:srgbClr val="1F497D"/>
                </a:solidFill>
              </a:rPr>
              <a:t> 1. </a:t>
            </a:r>
            <a:r>
              <a:rPr lang="en-US" sz="1350" b="1" dirty="0" err="1">
                <a:solidFill>
                  <a:srgbClr val="1F497D"/>
                </a:solidFill>
              </a:rPr>
              <a:t>Kế</a:t>
            </a:r>
            <a:r>
              <a:rPr lang="en-US" sz="1350" b="1" dirty="0">
                <a:solidFill>
                  <a:srgbClr val="1F497D"/>
                </a:solidFill>
              </a:rPr>
              <a:t> </a:t>
            </a:r>
            <a:r>
              <a:rPr lang="en-US" sz="1350" b="1" dirty="0" err="1">
                <a:solidFill>
                  <a:srgbClr val="1F497D"/>
                </a:solidFill>
              </a:rPr>
              <a:t>hoạch</a:t>
            </a:r>
            <a:r>
              <a:rPr lang="en-US" sz="1350" b="1" dirty="0">
                <a:solidFill>
                  <a:srgbClr val="1F497D"/>
                </a:solidFill>
              </a:rPr>
              <a:t> </a:t>
            </a:r>
            <a:r>
              <a:rPr lang="en-US" sz="1350" b="1" dirty="0" err="1">
                <a:solidFill>
                  <a:srgbClr val="1F497D"/>
                </a:solidFill>
              </a:rPr>
              <a:t>các</a:t>
            </a:r>
            <a:r>
              <a:rPr lang="en-US" sz="1350" b="1" dirty="0">
                <a:solidFill>
                  <a:srgbClr val="1F497D"/>
                </a:solidFill>
              </a:rPr>
              <a:t> </a:t>
            </a:r>
            <a:r>
              <a:rPr lang="en-US" sz="1350" b="1" dirty="0" err="1">
                <a:solidFill>
                  <a:srgbClr val="1F497D"/>
                </a:solidFill>
              </a:rPr>
              <a:t>buổi</a:t>
            </a:r>
            <a:r>
              <a:rPr lang="en-US" sz="1350" b="1" dirty="0">
                <a:solidFill>
                  <a:srgbClr val="1F497D"/>
                </a:solidFill>
              </a:rPr>
              <a:t> ECHO </a:t>
            </a:r>
            <a:r>
              <a:rPr lang="en-US" sz="1350" b="1" dirty="0" err="1">
                <a:solidFill>
                  <a:srgbClr val="1F497D"/>
                </a:solidFill>
              </a:rPr>
              <a:t>trong</a:t>
            </a:r>
            <a:r>
              <a:rPr lang="en-US" sz="1350" b="1" dirty="0">
                <a:solidFill>
                  <a:srgbClr val="1F497D"/>
                </a:solidFill>
              </a:rPr>
              <a:t> </a:t>
            </a:r>
            <a:r>
              <a:rPr lang="en-US" sz="1350" b="1" dirty="0" err="1">
                <a:solidFill>
                  <a:srgbClr val="1F497D"/>
                </a:solidFill>
              </a:rPr>
              <a:t>chuỗi</a:t>
            </a:r>
            <a:r>
              <a:rPr lang="en-US" sz="1350" b="1" dirty="0">
                <a:solidFill>
                  <a:srgbClr val="1F497D"/>
                </a:solidFill>
              </a:rPr>
              <a:t> can </a:t>
            </a:r>
            <a:r>
              <a:rPr lang="en-US" sz="1350" b="1" dirty="0" err="1">
                <a:solidFill>
                  <a:srgbClr val="1F497D"/>
                </a:solidFill>
              </a:rPr>
              <a:t>thiệp</a:t>
            </a:r>
            <a:r>
              <a:rPr lang="en-US" sz="1350" b="1" dirty="0">
                <a:solidFill>
                  <a:srgbClr val="1F497D"/>
                </a:solidFill>
              </a:rPr>
              <a:t> ATS</a:t>
            </a:r>
          </a:p>
        </p:txBody>
      </p:sp>
    </p:spTree>
    <p:extLst>
      <p:ext uri="{BB962C8B-B14F-4D97-AF65-F5344CB8AC3E}">
        <p14:creationId xmlns:p14="http://schemas.microsoft.com/office/powerpoint/2010/main" val="288205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36774" cy="516061"/>
          </a:xfrm>
        </p:spPr>
        <p:txBody>
          <a:bodyPr/>
          <a:lstStyle/>
          <a:p>
            <a:r>
              <a:rPr lang="en-US" dirty="0" err="1"/>
              <a:t>Sử</a:t>
            </a:r>
            <a:r>
              <a:rPr lang="en-US" dirty="0"/>
              <a:t> </a:t>
            </a:r>
            <a:r>
              <a:rPr lang="en-US" dirty="0" err="1"/>
              <a:t>dụng</a:t>
            </a:r>
            <a:r>
              <a:rPr lang="en-US" dirty="0"/>
              <a:t> ECHO </a:t>
            </a:r>
            <a:r>
              <a:rPr lang="en-US" dirty="0" err="1"/>
              <a:t>đào</a:t>
            </a:r>
            <a:r>
              <a:rPr lang="en-US" dirty="0"/>
              <a:t> </a:t>
            </a:r>
            <a:r>
              <a:rPr lang="en-US" dirty="0" err="1"/>
              <a:t>tạo</a:t>
            </a:r>
            <a:r>
              <a:rPr lang="en-US" dirty="0"/>
              <a:t> </a:t>
            </a:r>
            <a:r>
              <a:rPr lang="en-US" dirty="0" err="1"/>
              <a:t>và</a:t>
            </a:r>
            <a:r>
              <a:rPr lang="en-US" dirty="0"/>
              <a:t> </a:t>
            </a:r>
            <a:r>
              <a:rPr lang="en-US" dirty="0" err="1"/>
              <a:t>hỗ</a:t>
            </a:r>
            <a:r>
              <a:rPr lang="en-US" dirty="0"/>
              <a:t> </a:t>
            </a:r>
            <a:r>
              <a:rPr lang="en-US" dirty="0" err="1"/>
              <a:t>trợ</a:t>
            </a:r>
            <a:r>
              <a:rPr lang="en-US" dirty="0"/>
              <a:t> can </a:t>
            </a:r>
            <a:r>
              <a:rPr lang="en-US" dirty="0" err="1"/>
              <a:t>thiệp</a:t>
            </a:r>
            <a:r>
              <a:rPr lang="en-US" dirty="0"/>
              <a:t> ATS</a:t>
            </a:r>
          </a:p>
        </p:txBody>
      </p:sp>
      <p:pic>
        <p:nvPicPr>
          <p:cNvPr id="5" name="Picture 4" descr="ECHO_ATS_17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350" y="1943100"/>
            <a:ext cx="2743200" cy="2057400"/>
          </a:xfrm>
          <a:prstGeom prst="rect">
            <a:avLst/>
          </a:prstGeom>
        </p:spPr>
      </p:pic>
      <p:pic>
        <p:nvPicPr>
          <p:cNvPr id="6" name="Picture 5" descr="20180919_1427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057650"/>
            <a:ext cx="2857500" cy="1771650"/>
          </a:xfrm>
          <a:prstGeom prst="rect">
            <a:avLst/>
          </a:prstGeom>
        </p:spPr>
      </p:pic>
      <p:pic>
        <p:nvPicPr>
          <p:cNvPr id="7" name="Picture 6" descr="20180919_14273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057650"/>
            <a:ext cx="2971800" cy="1800225"/>
          </a:xfrm>
          <a:prstGeom prst="rect">
            <a:avLst/>
          </a:prstGeom>
        </p:spPr>
      </p:pic>
      <p:pic>
        <p:nvPicPr>
          <p:cNvPr id="9" name="Picture 8" descr="42885020_688549204850916_6335169154936471552_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450" y="1962843"/>
            <a:ext cx="3028950" cy="2037658"/>
          </a:xfrm>
          <a:prstGeom prst="rect">
            <a:avLst/>
          </a:prstGeom>
        </p:spPr>
      </p:pic>
    </p:spTree>
    <p:extLst>
      <p:ext uri="{BB962C8B-B14F-4D97-AF65-F5344CB8AC3E}">
        <p14:creationId xmlns:p14="http://schemas.microsoft.com/office/powerpoint/2010/main" val="147837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800"/>
            <a:ext cx="7848600" cy="1219200"/>
          </a:xfrm>
        </p:spPr>
        <p:txBody>
          <a:bodyPr>
            <a:noAutofit/>
          </a:bodyPr>
          <a:lstStyle/>
          <a:p>
            <a:pPr marL="0" indent="0" algn="ctr">
              <a:buNone/>
            </a:pPr>
            <a:r>
              <a:rPr lang="vi-VN" sz="3000" b="1" dirty="0" smtClean="0">
                <a:solidFill>
                  <a:srgbClr val="002060"/>
                </a:solidFill>
              </a:rPr>
              <a:t>K</a:t>
            </a:r>
            <a:r>
              <a:rPr lang="pt-BR" sz="3000" b="1" dirty="0" err="1" smtClean="0">
                <a:solidFill>
                  <a:srgbClr val="002060"/>
                </a:solidFill>
              </a:rPr>
              <a:t>ết</a:t>
            </a:r>
            <a:r>
              <a:rPr lang="pt-BR" sz="3000" b="1" dirty="0" smtClean="0">
                <a:solidFill>
                  <a:srgbClr val="002060"/>
                </a:solidFill>
              </a:rPr>
              <a:t> </a:t>
            </a:r>
            <a:r>
              <a:rPr lang="pt-BR" sz="3000" b="1" dirty="0">
                <a:solidFill>
                  <a:srgbClr val="002060"/>
                </a:solidFill>
              </a:rPr>
              <a:t>quả của can thiệp giảm sử dụng </a:t>
            </a:r>
            <a:r>
              <a:rPr lang="en-US" sz="3000" b="1" dirty="0">
                <a:solidFill>
                  <a:srgbClr val="002060"/>
                </a:solidFill>
              </a:rPr>
              <a:t>ATS ở</a:t>
            </a:r>
            <a:r>
              <a:rPr lang="vi-VN" sz="3000" b="1" dirty="0">
                <a:solidFill>
                  <a:srgbClr val="002060"/>
                </a:solidFill>
              </a:rPr>
              <a:t> bệnh nhân </a:t>
            </a:r>
            <a:r>
              <a:rPr lang="en-US" sz="3000" b="1" dirty="0">
                <a:solidFill>
                  <a:srgbClr val="002060"/>
                </a:solidFill>
              </a:rPr>
              <a:t>methadone</a:t>
            </a:r>
            <a:endParaRPr lang="vi-VN" sz="3000" dirty="0">
              <a:solidFill>
                <a:srgbClr val="002060"/>
              </a:solidFill>
            </a:endParaRPr>
          </a:p>
        </p:txBody>
      </p:sp>
    </p:spTree>
    <p:extLst>
      <p:ext uri="{BB962C8B-B14F-4D97-AF65-F5344CB8AC3E}">
        <p14:creationId xmlns:p14="http://schemas.microsoft.com/office/powerpoint/2010/main" val="158455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4997"/>
            <a:ext cx="7391400" cy="769403"/>
          </a:xfrm>
        </p:spPr>
        <p:txBody>
          <a:bodyPr/>
          <a:lstStyle/>
          <a:p>
            <a:r>
              <a:rPr lang="en-US" dirty="0" err="1"/>
              <a:t>Kết</a:t>
            </a:r>
            <a:r>
              <a:rPr lang="en-US" dirty="0"/>
              <a:t> </a:t>
            </a:r>
            <a:r>
              <a:rPr lang="en-US" dirty="0" err="1"/>
              <a:t>quả</a:t>
            </a:r>
            <a:r>
              <a:rPr lang="en-US" dirty="0"/>
              <a:t>: </a:t>
            </a:r>
            <a:r>
              <a:rPr lang="en-US" dirty="0" err="1"/>
              <a:t>Chuyển</a:t>
            </a:r>
            <a:r>
              <a:rPr lang="en-US" dirty="0"/>
              <a:t> </a:t>
            </a:r>
            <a:r>
              <a:rPr lang="en-US" dirty="0" err="1"/>
              <a:t>gửi</a:t>
            </a:r>
            <a:r>
              <a:rPr lang="en-US" dirty="0"/>
              <a:t> </a:t>
            </a:r>
            <a:r>
              <a:rPr lang="en-US" dirty="0" err="1"/>
              <a:t>xét</a:t>
            </a:r>
            <a:r>
              <a:rPr lang="en-US" dirty="0"/>
              <a:t> </a:t>
            </a:r>
            <a:r>
              <a:rPr lang="en-US" dirty="0" err="1"/>
              <a:t>nghiệm</a:t>
            </a:r>
            <a:r>
              <a:rPr lang="en-US" dirty="0"/>
              <a:t> HIV </a:t>
            </a:r>
            <a:br>
              <a:rPr lang="en-US" dirty="0"/>
            </a:br>
            <a:r>
              <a:rPr lang="en-US" dirty="0"/>
              <a:t>(n=646)</a:t>
            </a:r>
          </a:p>
        </p:txBody>
      </p:sp>
      <p:sp>
        <p:nvSpPr>
          <p:cNvPr id="9" name="Rounded Rectangle 8"/>
          <p:cNvSpPr/>
          <p:nvPr/>
        </p:nvSpPr>
        <p:spPr>
          <a:xfrm>
            <a:off x="2914650" y="990600"/>
            <a:ext cx="3187767" cy="1110385"/>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685800">
              <a:defRPr/>
            </a:pPr>
            <a:r>
              <a:rPr lang="en-US" sz="1400" kern="0" dirty="0" err="1">
                <a:solidFill>
                  <a:sysClr val="windowText" lastClr="000000"/>
                </a:solidFill>
                <a:latin typeface="Calibri" panose="020F0502020204030204" pitchFamily="34" charset="0"/>
                <a:cs typeface="Calibri" panose="020F0502020204030204" pitchFamily="34" charset="0"/>
              </a:rPr>
              <a:t>Tổng</a:t>
            </a:r>
            <a:r>
              <a:rPr lang="en-US" sz="1400" kern="0" dirty="0">
                <a:solidFill>
                  <a:sysClr val="windowText" lastClr="000000"/>
                </a:solidFill>
                <a:latin typeface="Calibri" panose="020F0502020204030204" pitchFamily="34" charset="0"/>
                <a:cs typeface="Calibri" panose="020F0502020204030204" pitchFamily="34" charset="0"/>
              </a:rPr>
              <a:t> s</a:t>
            </a:r>
            <a:r>
              <a:rPr lang="vi-VN" sz="1400" kern="0" dirty="0">
                <a:solidFill>
                  <a:sysClr val="windowText" lastClr="000000"/>
                </a:solidFill>
                <a:latin typeface="Calibri" panose="020F0502020204030204" pitchFamily="34" charset="0"/>
                <a:cs typeface="Calibri" panose="020F0502020204030204" pitchFamily="34" charset="0"/>
              </a:rPr>
              <a:t>ố bệnh nhân </a:t>
            </a:r>
            <a:r>
              <a:rPr lang="en-US" sz="1400" kern="0" dirty="0" err="1">
                <a:solidFill>
                  <a:sysClr val="windowText" lastClr="000000"/>
                </a:solidFill>
                <a:latin typeface="Calibri" panose="020F0502020204030204" pitchFamily="34" charset="0"/>
                <a:cs typeface="Calibri" panose="020F0502020204030204" pitchFamily="34" charset="0"/>
              </a:rPr>
              <a:t>đang</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điều</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trị</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ở</a:t>
            </a:r>
            <a:r>
              <a:rPr lang="en-US" sz="1400" kern="0" dirty="0">
                <a:solidFill>
                  <a:sysClr val="windowText" lastClr="000000"/>
                </a:solidFill>
                <a:latin typeface="Calibri" panose="020F0502020204030204" pitchFamily="34" charset="0"/>
                <a:cs typeface="Calibri" panose="020F0502020204030204" pitchFamily="34" charset="0"/>
              </a:rPr>
              <a:t> 2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sở</a:t>
            </a:r>
            <a:r>
              <a:rPr lang="en-US" sz="1400" kern="0" dirty="0">
                <a:solidFill>
                  <a:sysClr val="windowText" lastClr="000000"/>
                </a:solidFill>
                <a:latin typeface="Calibri" panose="020F0502020204030204" pitchFamily="34" charset="0"/>
                <a:cs typeface="Calibri" panose="020F0502020204030204" pitchFamily="34" charset="0"/>
              </a:rPr>
              <a:t> MMT YTDP HN </a:t>
            </a:r>
            <a:r>
              <a:rPr lang="en-US" sz="1400" kern="0" dirty="0" err="1">
                <a:solidFill>
                  <a:sysClr val="windowText" lastClr="000000"/>
                </a:solidFill>
                <a:latin typeface="Calibri" panose="020F0502020204030204" pitchFamily="34" charset="0"/>
                <a:cs typeface="Calibri" panose="020F0502020204030204" pitchFamily="34" charset="0"/>
              </a:rPr>
              <a:t>và</a:t>
            </a:r>
            <a:r>
              <a:rPr lang="en-US" sz="1400" kern="0" dirty="0">
                <a:solidFill>
                  <a:sysClr val="windowText" lastClr="000000"/>
                </a:solidFill>
                <a:latin typeface="Calibri" panose="020F0502020204030204" pitchFamily="34" charset="0"/>
                <a:cs typeface="Calibri" panose="020F0502020204030204" pitchFamily="34" charset="0"/>
              </a:rPr>
              <a:t> MMT NTL, </a:t>
            </a:r>
            <a:r>
              <a:rPr lang="en-US" sz="1400" kern="0" dirty="0" err="1">
                <a:solidFill>
                  <a:sysClr val="windowText" lastClr="000000"/>
                </a:solidFill>
                <a:latin typeface="Calibri" panose="020F0502020204030204" pitchFamily="34" charset="0"/>
                <a:cs typeface="Calibri" panose="020F0502020204030204" pitchFamily="34" charset="0"/>
              </a:rPr>
              <a:t>thời</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điểm</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tháng</a:t>
            </a:r>
            <a:r>
              <a:rPr lang="en-US" sz="1400" kern="0" dirty="0">
                <a:solidFill>
                  <a:sysClr val="windowText" lastClr="000000"/>
                </a:solidFill>
                <a:latin typeface="Calibri" panose="020F0502020204030204" pitchFamily="34" charset="0"/>
                <a:cs typeface="Calibri" panose="020F0502020204030204" pitchFamily="34" charset="0"/>
              </a:rPr>
              <a:t> 06.2018</a:t>
            </a:r>
          </a:p>
          <a:p>
            <a:pPr algn="ctr" defTabSz="685800">
              <a:defRPr/>
            </a:pPr>
            <a:r>
              <a:rPr lang="en-US" sz="1400" b="1" kern="0" dirty="0">
                <a:solidFill>
                  <a:sysClr val="windowText" lastClr="000000"/>
                </a:solidFill>
                <a:latin typeface="Calibri" panose="020F0502020204030204" pitchFamily="34" charset="0"/>
                <a:cs typeface="Calibri" panose="020F0502020204030204" pitchFamily="34" charset="0"/>
              </a:rPr>
              <a:t>(n = 646)</a:t>
            </a:r>
          </a:p>
        </p:txBody>
      </p:sp>
      <p:sp>
        <p:nvSpPr>
          <p:cNvPr id="11" name="Rounded Rectangle 10"/>
          <p:cNvSpPr/>
          <p:nvPr/>
        </p:nvSpPr>
        <p:spPr>
          <a:xfrm>
            <a:off x="2896465" y="2634385"/>
            <a:ext cx="3252287" cy="723461"/>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lượng bệnh nhân trong cơ sở tham gia sàng lọc ASSIST </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618)</a:t>
            </a:r>
          </a:p>
        </p:txBody>
      </p:sp>
      <p:cxnSp>
        <p:nvCxnSpPr>
          <p:cNvPr id="14" name="Straight Arrow Connector 13"/>
          <p:cNvCxnSpPr>
            <a:stCxn id="9" idx="2"/>
            <a:endCxn id="11" idx="0"/>
          </p:cNvCxnSpPr>
          <p:nvPr/>
        </p:nvCxnSpPr>
        <p:spPr>
          <a:xfrm>
            <a:off x="4508534" y="2100985"/>
            <a:ext cx="14075" cy="533400"/>
          </a:xfrm>
          <a:prstGeom prst="straightConnector1">
            <a:avLst/>
          </a:prstGeom>
          <a:noFill/>
          <a:ln w="19050" cap="flat" cmpd="sng" algn="ctr">
            <a:solidFill>
              <a:sysClr val="windowText" lastClr="000000"/>
            </a:solidFill>
            <a:prstDash val="solid"/>
            <a:miter lim="800000"/>
            <a:tailEnd type="triangle"/>
          </a:ln>
          <a:effectLst/>
        </p:spPr>
      </p:cxnSp>
      <p:sp>
        <p:nvSpPr>
          <p:cNvPr id="17" name="Rounded Rectangle 16"/>
          <p:cNvSpPr/>
          <p:nvPr/>
        </p:nvSpPr>
        <p:spPr>
          <a:xfrm>
            <a:off x="5045528" y="3867356"/>
            <a:ext cx="2114550" cy="911135"/>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chưa được xét nghiệm HIV trong 6 tháng gần đây </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360)</a:t>
            </a:r>
          </a:p>
        </p:txBody>
      </p:sp>
      <p:sp>
        <p:nvSpPr>
          <p:cNvPr id="22" name="Rounded Rectangle 21"/>
          <p:cNvSpPr/>
          <p:nvPr/>
        </p:nvSpPr>
        <p:spPr>
          <a:xfrm>
            <a:off x="1773941" y="3859192"/>
            <a:ext cx="2114550" cy="919300"/>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a:t>
            </a:r>
            <a:r>
              <a:rPr lang="en-US" sz="1400" kern="0" dirty="0" err="1">
                <a:solidFill>
                  <a:sysClr val="windowText" lastClr="000000"/>
                </a:solidFill>
                <a:latin typeface="Calibri" panose="020F0502020204030204" pitchFamily="34" charset="0"/>
                <a:cs typeface="Calibri" panose="020F0502020204030204" pitchFamily="34" charset="0"/>
              </a:rPr>
              <a:t>biết</a:t>
            </a:r>
            <a:r>
              <a:rPr lang="vi-VN" sz="1400" kern="0" dirty="0">
                <a:solidFill>
                  <a:sysClr val="windowText" lastClr="000000"/>
                </a:solidFill>
                <a:latin typeface="Calibri" panose="020F0502020204030204" pitchFamily="34" charset="0"/>
                <a:cs typeface="Calibri" panose="020F0502020204030204" pitchFamily="34" charset="0"/>
              </a:rPr>
              <a:t> xét nghiệm HIV trong 6 tháng gần đây </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258)</a:t>
            </a:r>
          </a:p>
        </p:txBody>
      </p:sp>
      <p:sp>
        <p:nvSpPr>
          <p:cNvPr id="23" name="Rounded Rectangle 22"/>
          <p:cNvSpPr/>
          <p:nvPr/>
        </p:nvSpPr>
        <p:spPr>
          <a:xfrm>
            <a:off x="1773941" y="5105400"/>
            <a:ext cx="2114550" cy="695892"/>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có xét nghiệm HIV (+)</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tại</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sở</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97)</a:t>
            </a:r>
          </a:p>
        </p:txBody>
      </p:sp>
      <p:sp>
        <p:nvSpPr>
          <p:cNvPr id="24" name="Rounded Rectangle 23"/>
          <p:cNvSpPr/>
          <p:nvPr/>
        </p:nvSpPr>
        <p:spPr>
          <a:xfrm>
            <a:off x="5045528" y="5029200"/>
            <a:ext cx="2114550" cy="963444"/>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đã được chuyển gửi xét nghiệm HIV </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342)</a:t>
            </a:r>
          </a:p>
        </p:txBody>
      </p:sp>
      <p:cxnSp>
        <p:nvCxnSpPr>
          <p:cNvPr id="29" name="Straight Arrow Connector 28"/>
          <p:cNvCxnSpPr>
            <a:stCxn id="11" idx="2"/>
            <a:endCxn id="22" idx="0"/>
          </p:cNvCxnSpPr>
          <p:nvPr/>
        </p:nvCxnSpPr>
        <p:spPr>
          <a:xfrm flipH="1">
            <a:off x="2831216" y="3357846"/>
            <a:ext cx="1691393" cy="501346"/>
          </a:xfrm>
          <a:prstGeom prst="straightConnector1">
            <a:avLst/>
          </a:prstGeom>
          <a:noFill/>
          <a:ln w="19050" cap="flat" cmpd="sng" algn="ctr">
            <a:solidFill>
              <a:sysClr val="windowText" lastClr="000000"/>
            </a:solidFill>
            <a:prstDash val="solid"/>
            <a:miter lim="800000"/>
            <a:tailEnd type="triangle"/>
          </a:ln>
          <a:effectLst/>
        </p:spPr>
      </p:cxnSp>
      <p:cxnSp>
        <p:nvCxnSpPr>
          <p:cNvPr id="32" name="Straight Arrow Connector 31"/>
          <p:cNvCxnSpPr>
            <a:stCxn id="11" idx="2"/>
            <a:endCxn id="17" idx="0"/>
          </p:cNvCxnSpPr>
          <p:nvPr/>
        </p:nvCxnSpPr>
        <p:spPr>
          <a:xfrm>
            <a:off x="4522609" y="3357846"/>
            <a:ext cx="1580194" cy="509510"/>
          </a:xfrm>
          <a:prstGeom prst="straightConnector1">
            <a:avLst/>
          </a:prstGeom>
          <a:noFill/>
          <a:ln w="19050" cap="flat" cmpd="sng" algn="ctr">
            <a:solidFill>
              <a:sysClr val="windowText" lastClr="000000"/>
            </a:solidFill>
            <a:prstDash val="solid"/>
            <a:miter lim="800000"/>
            <a:tailEnd type="triangle"/>
          </a:ln>
          <a:effectLst/>
        </p:spPr>
      </p:cxnSp>
      <p:cxnSp>
        <p:nvCxnSpPr>
          <p:cNvPr id="35" name="Straight Arrow Connector 34"/>
          <p:cNvCxnSpPr>
            <a:stCxn id="22" idx="2"/>
            <a:endCxn id="23" idx="0"/>
          </p:cNvCxnSpPr>
          <p:nvPr/>
        </p:nvCxnSpPr>
        <p:spPr>
          <a:xfrm>
            <a:off x="2831216" y="4778492"/>
            <a:ext cx="0" cy="326908"/>
          </a:xfrm>
          <a:prstGeom prst="straightConnector1">
            <a:avLst/>
          </a:prstGeom>
          <a:noFill/>
          <a:ln w="19050" cap="flat" cmpd="sng" algn="ctr">
            <a:solidFill>
              <a:sysClr val="windowText" lastClr="000000"/>
            </a:solidFill>
            <a:prstDash val="solid"/>
            <a:miter lim="800000"/>
            <a:tailEnd type="triangle"/>
          </a:ln>
          <a:effectLst/>
        </p:spPr>
      </p:cxnSp>
      <p:cxnSp>
        <p:nvCxnSpPr>
          <p:cNvPr id="38" name="Straight Arrow Connector 37"/>
          <p:cNvCxnSpPr>
            <a:stCxn id="17" idx="2"/>
            <a:endCxn id="24" idx="0"/>
          </p:cNvCxnSpPr>
          <p:nvPr/>
        </p:nvCxnSpPr>
        <p:spPr>
          <a:xfrm>
            <a:off x="6102803" y="4778491"/>
            <a:ext cx="0" cy="250709"/>
          </a:xfrm>
          <a:prstGeom prst="straightConnector1">
            <a:avLst/>
          </a:prstGeom>
          <a:noFill/>
          <a:ln w="19050" cap="flat" cmpd="sng" algn="ctr">
            <a:solidFill>
              <a:sysClr val="windowText" lastClr="000000"/>
            </a:solidFill>
            <a:prstDash val="solid"/>
            <a:miter lim="800000"/>
            <a:tailEnd type="triangle"/>
          </a:ln>
          <a:effectLst/>
        </p:spPr>
      </p:cxnSp>
      <p:sp>
        <p:nvSpPr>
          <p:cNvPr id="15" name="Rounded Rectangle 14"/>
          <p:cNvSpPr/>
          <p:nvPr/>
        </p:nvSpPr>
        <p:spPr>
          <a:xfrm>
            <a:off x="857250" y="6068845"/>
            <a:ext cx="7315200" cy="636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nhóm</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chưa được xét nghiệm HIV trong 6 tháng gần đây</a:t>
            </a:r>
            <a:r>
              <a:rPr lang="en-US" sz="1400" dirty="0">
                <a:latin typeface="Times New Roman" panose="02020603050405020304" pitchFamily="18" charset="0"/>
                <a:cs typeface="Times New Roman" panose="02020603050405020304" pitchFamily="18" charset="0"/>
              </a:rPr>
              <a:t>, 95% </a:t>
            </a:r>
            <a:r>
              <a:rPr lang="vi-VN" sz="1400" dirty="0">
                <a:latin typeface="Times New Roman" panose="02020603050405020304" pitchFamily="18" charset="0"/>
                <a:cs typeface="Times New Roman" panose="02020603050405020304" pitchFamily="18" charset="0"/>
              </a:rPr>
              <a:t>bệnh nhân đã được chuyển gửi xét nghiệm HIV</a:t>
            </a:r>
            <a:r>
              <a:rPr lang="en-US" sz="1400" dirty="0">
                <a:latin typeface="Times New Roman" panose="02020603050405020304" pitchFamily="18" charset="0"/>
                <a:cs typeface="Times New Roman" panose="02020603050405020304" pitchFamily="18" charset="0"/>
              </a:rPr>
              <a:t>. 100% </a:t>
            </a:r>
            <a:r>
              <a:rPr lang="en-US" sz="1400" dirty="0" err="1">
                <a:latin typeface="Times New Roman" panose="02020603050405020304" pitchFamily="18" charset="0"/>
                <a:cs typeface="Times New Roman" panose="02020603050405020304" pitchFamily="18" charset="0"/>
              </a:rPr>
              <a:t>bệnh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xét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chuyển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gửi</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1488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26" y="152400"/>
            <a:ext cx="7050974" cy="516061"/>
          </a:xfrm>
        </p:spPr>
        <p:txBody>
          <a:bodyPr/>
          <a:lstStyle/>
          <a:p>
            <a:r>
              <a:rPr lang="en-US" dirty="0" err="1"/>
              <a:t>Kết</a:t>
            </a:r>
            <a:r>
              <a:rPr lang="en-US" dirty="0"/>
              <a:t> </a:t>
            </a:r>
            <a:r>
              <a:rPr lang="en-US" dirty="0" err="1"/>
              <a:t>quả</a:t>
            </a:r>
            <a:r>
              <a:rPr lang="en-US" dirty="0"/>
              <a:t>: </a:t>
            </a:r>
            <a:r>
              <a:rPr lang="en-US" dirty="0" err="1"/>
              <a:t>Sàng</a:t>
            </a:r>
            <a:r>
              <a:rPr lang="en-US" dirty="0"/>
              <a:t> </a:t>
            </a:r>
            <a:r>
              <a:rPr lang="en-US" dirty="0" err="1"/>
              <a:t>lọc</a:t>
            </a:r>
            <a:r>
              <a:rPr lang="en-US" dirty="0"/>
              <a:t> </a:t>
            </a:r>
            <a:r>
              <a:rPr lang="en-US" dirty="0" err="1"/>
              <a:t>bệnh</a:t>
            </a:r>
            <a:r>
              <a:rPr lang="en-US" dirty="0"/>
              <a:t> </a:t>
            </a:r>
            <a:r>
              <a:rPr lang="en-US" dirty="0" err="1"/>
              <a:t>nhân</a:t>
            </a:r>
            <a:r>
              <a:rPr lang="en-US" dirty="0"/>
              <a:t> can </a:t>
            </a:r>
            <a:r>
              <a:rPr lang="en-US" dirty="0" err="1"/>
              <a:t>thiệp</a:t>
            </a:r>
            <a:r>
              <a:rPr lang="en-US" dirty="0"/>
              <a:t> ATS (n=646)</a:t>
            </a:r>
          </a:p>
        </p:txBody>
      </p:sp>
      <p:sp>
        <p:nvSpPr>
          <p:cNvPr id="9" name="Rounded Rectangle 8"/>
          <p:cNvSpPr/>
          <p:nvPr/>
        </p:nvSpPr>
        <p:spPr>
          <a:xfrm>
            <a:off x="2914650" y="1676400"/>
            <a:ext cx="3215919" cy="963993"/>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685800">
              <a:defRPr/>
            </a:pPr>
            <a:r>
              <a:rPr lang="en-US" sz="1400" kern="0" dirty="0" err="1">
                <a:solidFill>
                  <a:sysClr val="windowText" lastClr="000000"/>
                </a:solidFill>
                <a:latin typeface="Calibri" panose="020F0502020204030204" pitchFamily="34" charset="0"/>
                <a:cs typeface="Calibri" panose="020F0502020204030204" pitchFamily="34" charset="0"/>
              </a:rPr>
              <a:t>Tổng</a:t>
            </a:r>
            <a:r>
              <a:rPr lang="en-US" sz="1400" kern="0" dirty="0">
                <a:solidFill>
                  <a:sysClr val="windowText" lastClr="000000"/>
                </a:solidFill>
                <a:latin typeface="Calibri" panose="020F0502020204030204" pitchFamily="34" charset="0"/>
                <a:cs typeface="Calibri" panose="020F0502020204030204" pitchFamily="34" charset="0"/>
              </a:rPr>
              <a:t> s</a:t>
            </a:r>
            <a:r>
              <a:rPr lang="vi-VN" sz="1400" kern="0" dirty="0">
                <a:solidFill>
                  <a:sysClr val="windowText" lastClr="000000"/>
                </a:solidFill>
                <a:latin typeface="Calibri" panose="020F0502020204030204" pitchFamily="34" charset="0"/>
                <a:cs typeface="Calibri" panose="020F0502020204030204" pitchFamily="34" charset="0"/>
              </a:rPr>
              <a:t>ố bệnh nhân </a:t>
            </a:r>
            <a:r>
              <a:rPr lang="en-US" sz="1400" kern="0" dirty="0" err="1">
                <a:solidFill>
                  <a:sysClr val="windowText" lastClr="000000"/>
                </a:solidFill>
                <a:latin typeface="Calibri" panose="020F0502020204030204" pitchFamily="34" charset="0"/>
                <a:cs typeface="Calibri" panose="020F0502020204030204" pitchFamily="34" charset="0"/>
              </a:rPr>
              <a:t>đang</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điều</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trị</a:t>
            </a:r>
            <a:r>
              <a:rPr lang="en-US" sz="1400" kern="0" dirty="0">
                <a:solidFill>
                  <a:sysClr val="windowText" lastClr="000000"/>
                </a:solidFill>
                <a:latin typeface="Calibri" panose="020F0502020204030204" pitchFamily="34" charset="0"/>
                <a:cs typeface="Calibri" panose="020F0502020204030204" pitchFamily="34" charset="0"/>
              </a:rPr>
              <a:t> ở 2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sở</a:t>
            </a:r>
            <a:r>
              <a:rPr lang="en-US" sz="1400" kern="0" dirty="0">
                <a:solidFill>
                  <a:sysClr val="windowText" lastClr="000000"/>
                </a:solidFill>
                <a:latin typeface="Calibri" panose="020F0502020204030204" pitchFamily="34" charset="0"/>
                <a:cs typeface="Calibri" panose="020F0502020204030204" pitchFamily="34" charset="0"/>
              </a:rPr>
              <a:t> MMT YTDP HN </a:t>
            </a:r>
            <a:r>
              <a:rPr lang="en-US" sz="1400" kern="0" dirty="0" err="1">
                <a:solidFill>
                  <a:sysClr val="windowText" lastClr="000000"/>
                </a:solidFill>
                <a:latin typeface="Calibri" panose="020F0502020204030204" pitchFamily="34" charset="0"/>
                <a:cs typeface="Calibri" panose="020F0502020204030204" pitchFamily="34" charset="0"/>
              </a:rPr>
              <a:t>và</a:t>
            </a:r>
            <a:r>
              <a:rPr lang="en-US" sz="1400" kern="0" dirty="0">
                <a:solidFill>
                  <a:sysClr val="windowText" lastClr="000000"/>
                </a:solidFill>
                <a:latin typeface="Calibri" panose="020F0502020204030204" pitchFamily="34" charset="0"/>
                <a:cs typeface="Calibri" panose="020F0502020204030204" pitchFamily="34" charset="0"/>
              </a:rPr>
              <a:t> MMT NTL, </a:t>
            </a:r>
            <a:r>
              <a:rPr lang="en-US" sz="1400" kern="0" dirty="0" err="1">
                <a:solidFill>
                  <a:sysClr val="windowText" lastClr="000000"/>
                </a:solidFill>
                <a:latin typeface="Calibri" panose="020F0502020204030204" pitchFamily="34" charset="0"/>
                <a:cs typeface="Calibri" panose="020F0502020204030204" pitchFamily="34" charset="0"/>
              </a:rPr>
              <a:t>thời</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điểm</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tháng</a:t>
            </a:r>
            <a:r>
              <a:rPr lang="en-US" sz="1400" kern="0" dirty="0">
                <a:solidFill>
                  <a:sysClr val="windowText" lastClr="000000"/>
                </a:solidFill>
                <a:latin typeface="Calibri" panose="020F0502020204030204" pitchFamily="34" charset="0"/>
                <a:cs typeface="Calibri" panose="020F0502020204030204" pitchFamily="34" charset="0"/>
              </a:rPr>
              <a:t> 06.2018</a:t>
            </a:r>
          </a:p>
          <a:p>
            <a:pPr algn="ctr" defTabSz="685800">
              <a:defRPr/>
            </a:pPr>
            <a:r>
              <a:rPr lang="en-US" sz="1400" b="1" kern="0" dirty="0">
                <a:solidFill>
                  <a:sysClr val="windowText" lastClr="000000"/>
                </a:solidFill>
                <a:latin typeface="Calibri" panose="020F0502020204030204" pitchFamily="34" charset="0"/>
                <a:cs typeface="Calibri" panose="020F0502020204030204" pitchFamily="34" charset="0"/>
              </a:rPr>
              <a:t>(n = 646)</a:t>
            </a:r>
          </a:p>
        </p:txBody>
      </p:sp>
      <p:sp>
        <p:nvSpPr>
          <p:cNvPr id="11" name="Rounded Rectangle 10"/>
          <p:cNvSpPr/>
          <p:nvPr/>
        </p:nvSpPr>
        <p:spPr>
          <a:xfrm>
            <a:off x="2896465" y="3124200"/>
            <a:ext cx="3252287" cy="807274"/>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lượng bệnh nhân trong cơ sở tham gia sàng lọc ASSIST </a:t>
            </a:r>
            <a:endParaRPr lang="en-US" sz="1400" kern="0" dirty="0">
              <a:solidFill>
                <a:sysClr val="windowText" lastClr="000000"/>
              </a:solidFill>
              <a:latin typeface="Calibri" panose="020F0502020204030204" pitchFamily="34" charset="0"/>
              <a:cs typeface="Calibri" panose="020F0502020204030204" pitchFamily="34" charset="0"/>
            </a:endParaRP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618)</a:t>
            </a:r>
          </a:p>
        </p:txBody>
      </p:sp>
      <p:cxnSp>
        <p:nvCxnSpPr>
          <p:cNvPr id="14" name="Straight Arrow Connector 13"/>
          <p:cNvCxnSpPr>
            <a:stCxn id="9" idx="2"/>
            <a:endCxn id="11" idx="0"/>
          </p:cNvCxnSpPr>
          <p:nvPr/>
        </p:nvCxnSpPr>
        <p:spPr>
          <a:xfrm flipH="1">
            <a:off x="4522609" y="2640393"/>
            <a:ext cx="1" cy="483807"/>
          </a:xfrm>
          <a:prstGeom prst="straightConnector1">
            <a:avLst/>
          </a:prstGeom>
          <a:noFill/>
          <a:ln w="19050" cap="flat" cmpd="sng" algn="ctr">
            <a:solidFill>
              <a:sysClr val="windowText" lastClr="000000"/>
            </a:solidFill>
            <a:prstDash val="solid"/>
            <a:miter lim="800000"/>
            <a:tailEnd type="triangle"/>
          </a:ln>
          <a:effectLst/>
        </p:spPr>
      </p:cxnSp>
      <p:sp>
        <p:nvSpPr>
          <p:cNvPr id="22" name="Rounded Rectangle 21"/>
          <p:cNvSpPr/>
          <p:nvPr/>
        </p:nvSpPr>
        <p:spPr>
          <a:xfrm>
            <a:off x="3465333" y="4247366"/>
            <a:ext cx="2114550" cy="934234"/>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a:t>
            </a:r>
            <a:r>
              <a:rPr lang="en-US" sz="1400" kern="0" dirty="0">
                <a:solidFill>
                  <a:sysClr val="windowText" lastClr="000000"/>
                </a:solidFill>
                <a:latin typeface="Calibri" panose="020F0502020204030204" pitchFamily="34" charset="0"/>
                <a:cs typeface="Calibri" panose="020F0502020204030204" pitchFamily="34" charset="0"/>
              </a:rPr>
              <a:t>ở </a:t>
            </a:r>
            <a:r>
              <a:rPr lang="en-US" sz="1400" kern="0" dirty="0" err="1">
                <a:solidFill>
                  <a:sysClr val="windowText" lastClr="000000"/>
                </a:solidFill>
                <a:latin typeface="Calibri" panose="020F0502020204030204" pitchFamily="34" charset="0"/>
                <a:cs typeface="Calibri" panose="020F0502020204030204" pitchFamily="34" charset="0"/>
              </a:rPr>
              <a:t>mức</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nguy</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trung</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bình</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trờ</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lên</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với</a:t>
            </a:r>
            <a:r>
              <a:rPr lang="en-US" sz="1400" kern="0" dirty="0">
                <a:solidFill>
                  <a:sysClr val="windowText" lastClr="000000"/>
                </a:solidFill>
                <a:latin typeface="Calibri" panose="020F0502020204030204" pitchFamily="34" charset="0"/>
                <a:cs typeface="Calibri" panose="020F0502020204030204" pitchFamily="34" charset="0"/>
              </a:rPr>
              <a:t> ATS</a:t>
            </a: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118)</a:t>
            </a:r>
          </a:p>
        </p:txBody>
      </p:sp>
      <p:sp>
        <p:nvSpPr>
          <p:cNvPr id="23" name="Rounded Rectangle 22"/>
          <p:cNvSpPr/>
          <p:nvPr/>
        </p:nvSpPr>
        <p:spPr>
          <a:xfrm>
            <a:off x="1773941" y="5554643"/>
            <a:ext cx="2114550" cy="922357"/>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a:t>
            </a:r>
            <a:r>
              <a:rPr lang="en-US" sz="1400" kern="0" dirty="0" err="1">
                <a:solidFill>
                  <a:sysClr val="windowText" lastClr="000000"/>
                </a:solidFill>
                <a:latin typeface="Calibri" panose="020F0502020204030204" pitchFamily="34" charset="0"/>
                <a:cs typeface="Calibri" panose="020F0502020204030204" pitchFamily="34" charset="0"/>
              </a:rPr>
              <a:t>nguy</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trung</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bình</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đồng</a:t>
            </a:r>
            <a:r>
              <a:rPr lang="en-US" sz="1400" kern="0" dirty="0">
                <a:solidFill>
                  <a:sysClr val="windowText" lastClr="000000"/>
                </a:solidFill>
                <a:latin typeface="Calibri" panose="020F0502020204030204" pitchFamily="34" charset="0"/>
                <a:cs typeface="Calibri" panose="020F0502020204030204" pitchFamily="34" charset="0"/>
              </a:rPr>
              <a:t> ý </a:t>
            </a:r>
            <a:r>
              <a:rPr lang="en-US" sz="1400" kern="0" dirty="0" err="1">
                <a:solidFill>
                  <a:sysClr val="windowText" lastClr="000000"/>
                </a:solidFill>
                <a:latin typeface="Calibri" panose="020F0502020204030204" pitchFamily="34" charset="0"/>
                <a:cs typeface="Calibri" panose="020F0502020204030204" pitchFamily="34" charset="0"/>
              </a:rPr>
              <a:t>tham</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gia</a:t>
            </a:r>
            <a:r>
              <a:rPr lang="en-US" sz="1400" kern="0" dirty="0">
                <a:solidFill>
                  <a:sysClr val="windowText" lastClr="000000"/>
                </a:solidFill>
                <a:latin typeface="Calibri" panose="020F0502020204030204" pitchFamily="34" charset="0"/>
                <a:cs typeface="Calibri" panose="020F0502020204030204" pitchFamily="34" charset="0"/>
              </a:rPr>
              <a:t> can </a:t>
            </a:r>
            <a:r>
              <a:rPr lang="en-US" sz="1400" kern="0" dirty="0" err="1">
                <a:solidFill>
                  <a:sysClr val="windowText" lastClr="000000"/>
                </a:solidFill>
                <a:latin typeface="Calibri" panose="020F0502020204030204" pitchFamily="34" charset="0"/>
                <a:cs typeface="Calibri" panose="020F0502020204030204" pitchFamily="34" charset="0"/>
              </a:rPr>
              <a:t>thiệp</a:t>
            </a:r>
            <a:r>
              <a:rPr lang="en-US" sz="1400" kern="0" dirty="0">
                <a:solidFill>
                  <a:sysClr val="windowText" lastClr="000000"/>
                </a:solidFill>
                <a:latin typeface="Calibri" panose="020F0502020204030204" pitchFamily="34" charset="0"/>
                <a:cs typeface="Calibri" panose="020F0502020204030204" pitchFamily="34" charset="0"/>
              </a:rPr>
              <a:t> ATS</a:t>
            </a: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88)</a:t>
            </a:r>
          </a:p>
        </p:txBody>
      </p:sp>
      <p:sp>
        <p:nvSpPr>
          <p:cNvPr id="24" name="Rounded Rectangle 23"/>
          <p:cNvSpPr/>
          <p:nvPr/>
        </p:nvSpPr>
        <p:spPr>
          <a:xfrm>
            <a:off x="5045528" y="5562600"/>
            <a:ext cx="2114550" cy="979506"/>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vi-VN" sz="1400" kern="0" dirty="0">
                <a:solidFill>
                  <a:sysClr val="windowText" lastClr="000000"/>
                </a:solidFill>
                <a:latin typeface="Calibri" panose="020F0502020204030204" pitchFamily="34" charset="0"/>
                <a:cs typeface="Calibri" panose="020F0502020204030204" pitchFamily="34" charset="0"/>
              </a:rPr>
              <a:t>Số bệnh nhân </a:t>
            </a:r>
            <a:r>
              <a:rPr lang="en-US" sz="1400" kern="0" dirty="0" err="1">
                <a:solidFill>
                  <a:sysClr val="windowText" lastClr="000000"/>
                </a:solidFill>
                <a:latin typeface="Calibri" panose="020F0502020204030204" pitchFamily="34" charset="0"/>
                <a:cs typeface="Calibri" panose="020F0502020204030204" pitchFamily="34" charset="0"/>
              </a:rPr>
              <a:t>nguy</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cơ</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cao</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đồng</a:t>
            </a:r>
            <a:r>
              <a:rPr lang="en-US" sz="1400" kern="0" dirty="0">
                <a:solidFill>
                  <a:sysClr val="windowText" lastClr="000000"/>
                </a:solidFill>
                <a:latin typeface="Calibri" panose="020F0502020204030204" pitchFamily="34" charset="0"/>
                <a:cs typeface="Calibri" panose="020F0502020204030204" pitchFamily="34" charset="0"/>
              </a:rPr>
              <a:t> ý </a:t>
            </a:r>
            <a:r>
              <a:rPr lang="en-US" sz="1400" kern="0" dirty="0" err="1">
                <a:solidFill>
                  <a:sysClr val="windowText" lastClr="000000"/>
                </a:solidFill>
                <a:latin typeface="Calibri" panose="020F0502020204030204" pitchFamily="34" charset="0"/>
                <a:cs typeface="Calibri" panose="020F0502020204030204" pitchFamily="34" charset="0"/>
              </a:rPr>
              <a:t>tham</a:t>
            </a:r>
            <a:r>
              <a:rPr lang="en-US" sz="1400" kern="0" dirty="0">
                <a:solidFill>
                  <a:sysClr val="windowText" lastClr="000000"/>
                </a:solidFill>
                <a:latin typeface="Calibri" panose="020F0502020204030204" pitchFamily="34" charset="0"/>
                <a:cs typeface="Calibri" panose="020F0502020204030204" pitchFamily="34" charset="0"/>
              </a:rPr>
              <a:t> </a:t>
            </a:r>
            <a:r>
              <a:rPr lang="en-US" sz="1400" kern="0" dirty="0" err="1">
                <a:solidFill>
                  <a:sysClr val="windowText" lastClr="000000"/>
                </a:solidFill>
                <a:latin typeface="Calibri" panose="020F0502020204030204" pitchFamily="34" charset="0"/>
                <a:cs typeface="Calibri" panose="020F0502020204030204" pitchFamily="34" charset="0"/>
              </a:rPr>
              <a:t>gia</a:t>
            </a:r>
            <a:r>
              <a:rPr lang="en-US" sz="1400" kern="0" dirty="0">
                <a:solidFill>
                  <a:sysClr val="windowText" lastClr="000000"/>
                </a:solidFill>
                <a:latin typeface="Calibri" panose="020F0502020204030204" pitchFamily="34" charset="0"/>
                <a:cs typeface="Calibri" panose="020F0502020204030204" pitchFamily="34" charset="0"/>
              </a:rPr>
              <a:t> can </a:t>
            </a:r>
            <a:r>
              <a:rPr lang="en-US" sz="1400" kern="0" dirty="0" err="1">
                <a:solidFill>
                  <a:sysClr val="windowText" lastClr="000000"/>
                </a:solidFill>
                <a:latin typeface="Calibri" panose="020F0502020204030204" pitchFamily="34" charset="0"/>
                <a:cs typeface="Calibri" panose="020F0502020204030204" pitchFamily="34" charset="0"/>
              </a:rPr>
              <a:t>thiệp</a:t>
            </a:r>
            <a:r>
              <a:rPr lang="en-US" sz="1400" kern="0" dirty="0">
                <a:solidFill>
                  <a:sysClr val="windowText" lastClr="000000"/>
                </a:solidFill>
                <a:latin typeface="Calibri" panose="020F0502020204030204" pitchFamily="34" charset="0"/>
                <a:cs typeface="Calibri" panose="020F0502020204030204" pitchFamily="34" charset="0"/>
              </a:rPr>
              <a:t> ATS</a:t>
            </a:r>
          </a:p>
          <a:p>
            <a:pPr lvl="0" algn="ctr">
              <a:defRPr/>
            </a:pPr>
            <a:r>
              <a:rPr lang="en-US" sz="1400" b="1" kern="0" dirty="0">
                <a:solidFill>
                  <a:sysClr val="windowText" lastClr="000000"/>
                </a:solidFill>
                <a:latin typeface="Calibri" panose="020F0502020204030204" pitchFamily="34" charset="0"/>
                <a:cs typeface="Calibri" panose="020F0502020204030204" pitchFamily="34" charset="0"/>
              </a:rPr>
              <a:t>(n = 23)</a:t>
            </a:r>
          </a:p>
        </p:txBody>
      </p:sp>
      <p:cxnSp>
        <p:nvCxnSpPr>
          <p:cNvPr id="29" name="Straight Arrow Connector 28"/>
          <p:cNvCxnSpPr>
            <a:stCxn id="11" idx="2"/>
            <a:endCxn id="22" idx="0"/>
          </p:cNvCxnSpPr>
          <p:nvPr/>
        </p:nvCxnSpPr>
        <p:spPr>
          <a:xfrm flipH="1">
            <a:off x="4522608" y="3931474"/>
            <a:ext cx="1" cy="315892"/>
          </a:xfrm>
          <a:prstGeom prst="straightConnector1">
            <a:avLst/>
          </a:prstGeom>
          <a:noFill/>
          <a:ln w="19050" cap="flat" cmpd="sng" algn="ctr">
            <a:solidFill>
              <a:sysClr val="windowText" lastClr="000000"/>
            </a:solidFill>
            <a:prstDash val="solid"/>
            <a:miter lim="800000"/>
            <a:tailEnd type="triangle"/>
          </a:ln>
          <a:effectLst/>
        </p:spPr>
      </p:cxnSp>
      <p:cxnSp>
        <p:nvCxnSpPr>
          <p:cNvPr id="35" name="Straight Arrow Connector 34"/>
          <p:cNvCxnSpPr>
            <a:stCxn id="22" idx="2"/>
            <a:endCxn id="23" idx="0"/>
          </p:cNvCxnSpPr>
          <p:nvPr/>
        </p:nvCxnSpPr>
        <p:spPr>
          <a:xfrm flipH="1">
            <a:off x="2831216" y="5181600"/>
            <a:ext cx="1691392" cy="373043"/>
          </a:xfrm>
          <a:prstGeom prst="straightConnector1">
            <a:avLst/>
          </a:prstGeom>
          <a:noFill/>
          <a:ln w="19050" cap="flat" cmpd="sng" algn="ctr">
            <a:solidFill>
              <a:sysClr val="windowText" lastClr="000000"/>
            </a:solidFill>
            <a:prstDash val="solid"/>
            <a:miter lim="800000"/>
            <a:tailEnd type="triangle"/>
          </a:ln>
          <a:effectLst/>
        </p:spPr>
      </p:cxnSp>
      <p:cxnSp>
        <p:nvCxnSpPr>
          <p:cNvPr id="38" name="Straight Arrow Connector 37"/>
          <p:cNvCxnSpPr>
            <a:stCxn id="22" idx="2"/>
            <a:endCxn id="24" idx="0"/>
          </p:cNvCxnSpPr>
          <p:nvPr/>
        </p:nvCxnSpPr>
        <p:spPr>
          <a:xfrm>
            <a:off x="4522608" y="5181600"/>
            <a:ext cx="1580195" cy="381000"/>
          </a:xfrm>
          <a:prstGeom prst="straightConnector1">
            <a:avLst/>
          </a:prstGeom>
          <a:noFill/>
          <a:ln w="19050" cap="flat" cmpd="sng" algn="ctr">
            <a:solidFill>
              <a:sysClr val="windowText" lastClr="000000"/>
            </a:solidFill>
            <a:prstDash val="solid"/>
            <a:miter lim="800000"/>
            <a:tailEnd type="triangle"/>
          </a:ln>
          <a:effectLst/>
        </p:spPr>
      </p:cxnSp>
      <p:sp>
        <p:nvSpPr>
          <p:cNvPr id="46" name="TextBox 45"/>
          <p:cNvSpPr txBox="1"/>
          <p:nvPr/>
        </p:nvSpPr>
        <p:spPr>
          <a:xfrm>
            <a:off x="1066891" y="990600"/>
            <a:ext cx="6911444" cy="523220"/>
          </a:xfrm>
          <a:prstGeom prst="rect">
            <a:avLst/>
          </a:prstGeom>
          <a:noFill/>
        </p:spPr>
        <p:txBody>
          <a:bodyPr wrap="none" rtlCol="0">
            <a:spAutoFit/>
          </a:bodyPr>
          <a:lstStyle/>
          <a:p>
            <a:pPr algn="ctr"/>
            <a:r>
              <a:rPr lang="en-US" sz="1400" b="1" dirty="0" err="1">
                <a:latin typeface="Arial" panose="020B0604020202020204" pitchFamily="34" charset="0"/>
                <a:cs typeface="Arial" panose="020B0604020202020204" pitchFamily="34" charset="0"/>
              </a:rPr>
              <a:t>Sơ</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đồ</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sàng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lọc</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bệnh</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nhân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nguy</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cơ</a:t>
            </a:r>
            <a:r>
              <a:rPr lang="en-US" sz="1400" b="1" dirty="0">
                <a:latin typeface="Arial" panose="020B0604020202020204" pitchFamily="34" charset="0"/>
                <a:cs typeface="Arial" panose="020B0604020202020204" pitchFamily="34" charset="0"/>
              </a:rPr>
              <a:t> qua ASSIST </a:t>
            </a:r>
            <a:r>
              <a:rPr lang="en-US" sz="1400" b="1" dirty="0" err="1">
                <a:latin typeface="Arial" panose="020B0604020202020204" pitchFamily="34" charset="0"/>
                <a:cs typeface="Arial" panose="020B0604020202020204" pitchFamily="34" charset="0"/>
              </a:rPr>
              <a:t>và</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xét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nước</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nước</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tiểu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với</a:t>
            </a:r>
            <a:r>
              <a:rPr lang="en-US" sz="1400" b="1" dirty="0">
                <a:latin typeface="Arial" panose="020B0604020202020204" pitchFamily="34" charset="0"/>
                <a:cs typeface="Arial" panose="020B0604020202020204" pitchFamily="34" charset="0"/>
              </a:rPr>
              <a:t> ATS</a:t>
            </a:r>
          </a:p>
          <a:p>
            <a:pPr algn="ctr"/>
            <a:r>
              <a:rPr lang="en-US" sz="1400" b="1" dirty="0">
                <a:latin typeface="Arial" panose="020B0604020202020204" pitchFamily="34" charset="0"/>
                <a:cs typeface="Arial" panose="020B0604020202020204" pitchFamily="34" charset="0"/>
              </a:rPr>
              <a:t>ở </a:t>
            </a:r>
            <a:r>
              <a:rPr lang="en-US" sz="1400" b="1" dirty="0" err="1">
                <a:latin typeface="Arial" panose="020B0604020202020204" pitchFamily="34" charset="0"/>
                <a:cs typeface="Arial" panose="020B0604020202020204" pitchFamily="34" charset="0"/>
              </a:rPr>
              <a:t>hai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cơ</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sở</a:t>
            </a:r>
            <a:r>
              <a:rPr lang="en-US" sz="1400" b="1" dirty="0">
                <a:latin typeface="Arial" panose="020B0604020202020204" pitchFamily="34" charset="0"/>
                <a:cs typeface="Arial" panose="020B0604020202020204" pitchFamily="34" charset="0"/>
              </a:rPr>
              <a:t> MMTL NTL </a:t>
            </a:r>
            <a:r>
              <a:rPr lang="en-US" sz="1400" b="1" dirty="0" err="1">
                <a:latin typeface="Arial" panose="020B0604020202020204" pitchFamily="34" charset="0"/>
                <a:cs typeface="Arial" panose="020B0604020202020204" pitchFamily="34" charset="0"/>
              </a:rPr>
              <a:t>và</a:t>
            </a:r>
            <a:r>
              <a:rPr lang="en-US" sz="1400" b="1" dirty="0">
                <a:latin typeface="Arial" panose="020B0604020202020204" pitchFamily="34" charset="0"/>
                <a:cs typeface="Arial" panose="020B0604020202020204" pitchFamily="34" charset="0"/>
              </a:rPr>
              <a:t> MMT TTYTDP HN </a:t>
            </a:r>
            <a:r>
              <a:rPr lang="en-US" sz="1400" b="1" dirty="0" err="1">
                <a:latin typeface="Arial" panose="020B0604020202020204" pitchFamily="34" charset="0"/>
                <a:cs typeface="Arial" panose="020B0604020202020204" pitchFamily="34" charset="0"/>
              </a:rPr>
              <a:t>bệnh</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tháng</a:t>
            </a:r>
            <a:r>
              <a:rPr lang="en-US" sz="1400" b="1" dirty="0">
                <a:latin typeface="Arial" panose="020B0604020202020204" pitchFamily="34" charset="0"/>
                <a:cs typeface="Arial" panose="020B0604020202020204" pitchFamily="34" charset="0"/>
              </a:rPr>
              <a:t> 06.2018</a:t>
            </a:r>
          </a:p>
        </p:txBody>
      </p:sp>
    </p:spTree>
    <p:extLst>
      <p:ext uri="{BB962C8B-B14F-4D97-AF65-F5344CB8AC3E}">
        <p14:creationId xmlns:p14="http://schemas.microsoft.com/office/powerpoint/2010/main" val="382205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762000"/>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trung</a:t>
            </a:r>
            <a:r>
              <a:rPr lang="en-US" dirty="0"/>
              <a:t> </a:t>
            </a:r>
            <a:r>
              <a:rPr lang="en-US" dirty="0" err="1"/>
              <a:t>bình</a:t>
            </a:r>
            <a:r>
              <a:rPr lang="en-US" dirty="0"/>
              <a:t> </a:t>
            </a:r>
            <a:br>
              <a:rPr lang="en-US" dirty="0"/>
            </a:br>
            <a:r>
              <a:rPr lang="en-US" dirty="0"/>
              <a:t>(n=88)</a:t>
            </a:r>
          </a:p>
        </p:txBody>
      </p:sp>
      <p:sp>
        <p:nvSpPr>
          <p:cNvPr id="13" name="TextBox 12"/>
          <p:cNvSpPr txBox="1"/>
          <p:nvPr/>
        </p:nvSpPr>
        <p:spPr>
          <a:xfrm>
            <a:off x="2971801" y="1600200"/>
            <a:ext cx="1645579" cy="323165"/>
          </a:xfrm>
          <a:prstGeom prst="rect">
            <a:avLst/>
          </a:prstGeom>
          <a:noFill/>
        </p:spPr>
        <p:txBody>
          <a:bodyPr wrap="none" rtlCol="0">
            <a:spAutoFit/>
          </a:bodyPr>
          <a:lstStyle/>
          <a:p>
            <a:r>
              <a:rPr lang="en-US" sz="1500" b="1" dirty="0" err="1">
                <a:latin typeface="Arial" panose="020B0604020202020204" pitchFamily="34" charset="0"/>
                <a:cs typeface="Arial" panose="020B0604020202020204" pitchFamily="34" charset="0"/>
              </a:rPr>
              <a:t>Trước</a:t>
            </a:r>
            <a:r>
              <a:rPr lang="en-US" sz="1500" b="1" dirty="0">
                <a:latin typeface="Arial" panose="020B0604020202020204" pitchFamily="34" charset="0"/>
                <a:cs typeface="Arial" panose="020B0604020202020204" pitchFamily="34" charset="0"/>
              </a:rPr>
              <a:t> can </a:t>
            </a:r>
            <a:r>
              <a:rPr lang="en-US" sz="1500" b="1" dirty="0" err="1">
                <a:latin typeface="Arial" panose="020B0604020202020204" pitchFamily="34" charset="0"/>
                <a:cs typeface="Arial" panose="020B0604020202020204" pitchFamily="34" charset="0"/>
              </a:rPr>
              <a:t>thiệp</a:t>
            </a:r>
            <a:endParaRPr lang="en-US" sz="1500" b="1" dirty="0">
              <a:latin typeface="Arial" panose="020B0604020202020204" pitchFamily="34" charset="0"/>
              <a:cs typeface="Arial" panose="020B0604020202020204" pitchFamily="34" charset="0"/>
            </a:endParaRPr>
          </a:p>
        </p:txBody>
      </p:sp>
      <p:graphicFrame>
        <p:nvGraphicFramePr>
          <p:cNvPr id="5" name="Chart 4"/>
          <p:cNvGraphicFramePr/>
          <p:nvPr>
            <p:extLst/>
          </p:nvPr>
        </p:nvGraphicFramePr>
        <p:xfrm>
          <a:off x="1657350" y="2057401"/>
          <a:ext cx="2857500" cy="1986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1600200" y="3943351"/>
          <a:ext cx="2914650" cy="19864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4743450" y="3906052"/>
          <a:ext cx="2971800" cy="2091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4686300" y="1943100"/>
          <a:ext cx="2914650" cy="21145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982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27019" y="152400"/>
            <a:ext cx="5802581" cy="762000"/>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trung</a:t>
            </a:r>
            <a:r>
              <a:rPr lang="en-US" dirty="0"/>
              <a:t> </a:t>
            </a:r>
            <a:r>
              <a:rPr lang="en-US" dirty="0" err="1"/>
              <a:t>bình</a:t>
            </a:r>
            <a:r>
              <a:rPr lang="en-US" dirty="0"/>
              <a:t> (n=88)</a:t>
            </a:r>
          </a:p>
        </p:txBody>
      </p:sp>
      <p:sp>
        <p:nvSpPr>
          <p:cNvPr id="7" name="TextBox 6"/>
          <p:cNvSpPr txBox="1"/>
          <p:nvPr/>
        </p:nvSpPr>
        <p:spPr>
          <a:xfrm>
            <a:off x="1879598" y="5356652"/>
            <a:ext cx="5685065" cy="438582"/>
          </a:xfrm>
          <a:prstGeom prst="rect">
            <a:avLst/>
          </a:prstGeom>
          <a:noFill/>
        </p:spPr>
        <p:txBody>
          <a:bodyPr wrap="square" rtlCol="0">
            <a:spAutoFit/>
          </a:bodyPr>
          <a:lstStyle/>
          <a:p>
            <a:r>
              <a:rPr lang="en-US" sz="1125" i="1" dirty="0">
                <a:latin typeface="Arial" panose="020B0604020202020204" pitchFamily="34" charset="0"/>
                <a:cs typeface="Arial" panose="020B0604020202020204" pitchFamily="34" charset="0"/>
              </a:rPr>
              <a:t>Of 7 missing cases: 3 dropped out of MMT, 3 moved to another MMT clinic, 1 had unusual MMT routine</a:t>
            </a:r>
          </a:p>
        </p:txBody>
      </p:sp>
      <p:graphicFrame>
        <p:nvGraphicFramePr>
          <p:cNvPr id="8" name="Chart 7"/>
          <p:cNvGraphicFramePr/>
          <p:nvPr>
            <p:extLst>
              <p:ext uri="{D42A27DB-BD31-4B8C-83A1-F6EECF244321}">
                <p14:modId xmlns:p14="http://schemas.microsoft.com/office/powerpoint/2010/main" val="1768910117"/>
              </p:ext>
            </p:extLst>
          </p:nvPr>
        </p:nvGraphicFramePr>
        <p:xfrm>
          <a:off x="990600" y="1295400"/>
          <a:ext cx="7315200" cy="410536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685800" y="5867400"/>
            <a:ext cx="7772400" cy="665439"/>
          </a:xfrm>
          <a:prstGeom prst="rect">
            <a:avLst/>
          </a:prstGeom>
        </p:spPr>
        <p:txBody>
          <a:bodyPr wrap="square">
            <a:spAutoFit/>
          </a:bodyPr>
          <a:lstStyle/>
          <a:p>
            <a:pPr algn="ctr">
              <a:defRPr sz="1862" b="1" i="0" u="none" strike="noStrike" kern="1200" spc="0" baseline="0">
                <a:solidFill>
                  <a:prstClr val="black"/>
                </a:solidFill>
                <a:latin typeface="Arial" panose="020B0604020202020204" pitchFamily="34" charset="0"/>
                <a:ea typeface="+mn-ea"/>
                <a:cs typeface="Arial" panose="020B0604020202020204" pitchFamily="34" charset="0"/>
              </a:defRPr>
            </a:pPr>
            <a:r>
              <a:rPr lang="en-US" b="1" dirty="0" err="1">
                <a:latin typeface="+mj-lt"/>
              </a:rPr>
              <a:t>Tỷ</a:t>
            </a:r>
            <a:r>
              <a:rPr lang="en-US" b="1" dirty="0">
                <a:latin typeface="+mj-lt"/>
              </a:rPr>
              <a:t>  </a:t>
            </a:r>
            <a:r>
              <a:rPr lang="en-US" b="1" dirty="0" err="1">
                <a:latin typeface="+mj-lt"/>
              </a:rPr>
              <a:t>lệ</a:t>
            </a:r>
            <a:r>
              <a:rPr lang="en-US" b="1" dirty="0">
                <a:latin typeface="+mj-lt"/>
              </a:rPr>
              <a:t> </a:t>
            </a:r>
            <a:r>
              <a:rPr lang="en-US" b="1" dirty="0" err="1">
                <a:latin typeface="+mj-lt"/>
              </a:rPr>
              <a:t>bệnh</a:t>
            </a:r>
            <a:r>
              <a:rPr lang="en-US" b="1" dirty="0">
                <a:latin typeface="+mj-lt"/>
              </a:rPr>
              <a:t> </a:t>
            </a:r>
            <a:r>
              <a:rPr lang="en-US" b="1" dirty="0" err="1">
                <a:latin typeface="+mj-lt"/>
              </a:rPr>
              <a:t>nhân</a:t>
            </a:r>
            <a:r>
              <a:rPr lang="en-US" b="1" dirty="0">
                <a:latin typeface="+mj-lt"/>
              </a:rPr>
              <a:t> d</a:t>
            </a:r>
            <a:r>
              <a:rPr lang="vi-VN" b="1" dirty="0">
                <a:latin typeface="+mj-lt"/>
              </a:rPr>
              <a:t>ươ</a:t>
            </a:r>
            <a:r>
              <a:rPr lang="en-US" b="1" dirty="0" err="1">
                <a:latin typeface="+mj-lt"/>
              </a:rPr>
              <a:t>ng</a:t>
            </a:r>
            <a:r>
              <a:rPr lang="en-US" b="1" dirty="0">
                <a:latin typeface="+mj-lt"/>
              </a:rPr>
              <a:t> </a:t>
            </a:r>
            <a:r>
              <a:rPr lang="en-US" b="1" dirty="0" err="1">
                <a:latin typeface="+mj-lt"/>
              </a:rPr>
              <a:t>tính</a:t>
            </a:r>
            <a:r>
              <a:rPr lang="en-US" b="1" dirty="0">
                <a:latin typeface="+mj-lt"/>
              </a:rPr>
              <a:t> </a:t>
            </a:r>
            <a:r>
              <a:rPr lang="en-US" b="1" dirty="0" err="1">
                <a:latin typeface="+mj-lt"/>
              </a:rPr>
              <a:t>với</a:t>
            </a:r>
            <a:r>
              <a:rPr lang="en-US" b="1" dirty="0">
                <a:latin typeface="+mj-lt"/>
              </a:rPr>
              <a:t> ATS </a:t>
            </a:r>
            <a:r>
              <a:rPr lang="en-US" b="1" dirty="0" err="1">
                <a:latin typeface="+mj-lt"/>
              </a:rPr>
              <a:t>trong</a:t>
            </a:r>
            <a:r>
              <a:rPr lang="en-US" b="1" dirty="0">
                <a:latin typeface="+mj-lt"/>
              </a:rPr>
              <a:t> </a:t>
            </a:r>
            <a:r>
              <a:rPr lang="en-US" b="1" dirty="0" err="1">
                <a:latin typeface="+mj-lt"/>
              </a:rPr>
              <a:t>nhóm</a:t>
            </a:r>
            <a:r>
              <a:rPr lang="en-US" b="1" dirty="0">
                <a:latin typeface="+mj-lt"/>
              </a:rPr>
              <a:t> </a:t>
            </a:r>
            <a:r>
              <a:rPr lang="en-US" b="1" dirty="0" err="1">
                <a:latin typeface="+mj-lt"/>
              </a:rPr>
              <a:t>sử</a:t>
            </a:r>
            <a:r>
              <a:rPr lang="en-US" b="1" dirty="0">
                <a:latin typeface="+mj-lt"/>
              </a:rPr>
              <a:t> </a:t>
            </a:r>
            <a:r>
              <a:rPr lang="en-US" b="1" dirty="0" err="1">
                <a:latin typeface="+mj-lt"/>
              </a:rPr>
              <a:t>dụng</a:t>
            </a:r>
            <a:r>
              <a:rPr lang="en-US" b="1" dirty="0">
                <a:latin typeface="+mj-lt"/>
              </a:rPr>
              <a:t> ATS </a:t>
            </a:r>
            <a:r>
              <a:rPr lang="en-US" b="1" dirty="0" err="1">
                <a:latin typeface="+mj-lt"/>
              </a:rPr>
              <a:t>nguy</a:t>
            </a:r>
            <a:r>
              <a:rPr lang="en-US" b="1" dirty="0">
                <a:latin typeface="+mj-lt"/>
              </a:rPr>
              <a:t> c</a:t>
            </a:r>
            <a:r>
              <a:rPr lang="vi-VN" b="1" dirty="0">
                <a:latin typeface="+mj-lt"/>
              </a:rPr>
              <a:t>ơ</a:t>
            </a:r>
            <a:r>
              <a:rPr lang="en-US" b="1" dirty="0">
                <a:latin typeface="+mj-lt"/>
              </a:rPr>
              <a:t> </a:t>
            </a:r>
            <a:r>
              <a:rPr lang="en-US" b="1" dirty="0" err="1">
                <a:latin typeface="+mj-lt"/>
              </a:rPr>
              <a:t>trung</a:t>
            </a:r>
            <a:r>
              <a:rPr lang="en-US" b="1" dirty="0">
                <a:latin typeface="+mj-lt"/>
              </a:rPr>
              <a:t> </a:t>
            </a:r>
            <a:r>
              <a:rPr lang="en-US" b="1" dirty="0" err="1">
                <a:latin typeface="+mj-lt"/>
              </a:rPr>
              <a:t>bình</a:t>
            </a:r>
            <a:r>
              <a:rPr lang="en-US" b="1" dirty="0">
                <a:latin typeface="+mj-lt"/>
              </a:rPr>
              <a:t> qua 8 </a:t>
            </a:r>
            <a:r>
              <a:rPr lang="en-US" b="1" dirty="0" err="1">
                <a:latin typeface="+mj-lt"/>
              </a:rPr>
              <a:t>tuần</a:t>
            </a:r>
            <a:r>
              <a:rPr lang="en-US" b="1" dirty="0">
                <a:latin typeface="+mj-lt"/>
              </a:rPr>
              <a:t> can </a:t>
            </a:r>
            <a:r>
              <a:rPr lang="en-US" b="1" dirty="0" err="1">
                <a:latin typeface="+mj-lt"/>
              </a:rPr>
              <a:t>thiệp</a:t>
            </a:r>
            <a:r>
              <a:rPr lang="en-US" b="1" dirty="0">
                <a:latin typeface="+mj-lt"/>
              </a:rPr>
              <a:t>*</a:t>
            </a:r>
            <a:endParaRPr lang="en-GB" dirty="0">
              <a:latin typeface="+mj-lt"/>
            </a:endParaRPr>
          </a:p>
        </p:txBody>
      </p:sp>
    </p:spTree>
    <p:extLst>
      <p:ext uri="{BB962C8B-B14F-4D97-AF65-F5344CB8AC3E}">
        <p14:creationId xmlns:p14="http://schemas.microsoft.com/office/powerpoint/2010/main" val="80730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46159" y="152400"/>
            <a:ext cx="5826292" cy="403088"/>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trung</a:t>
            </a:r>
            <a:r>
              <a:rPr lang="en-US" dirty="0"/>
              <a:t> </a:t>
            </a:r>
            <a:r>
              <a:rPr lang="en-US" dirty="0" err="1"/>
              <a:t>bình</a:t>
            </a:r>
            <a:r>
              <a:rPr lang="en-US" dirty="0"/>
              <a:t> (n=88)</a:t>
            </a:r>
          </a:p>
        </p:txBody>
      </p:sp>
      <p:sp>
        <p:nvSpPr>
          <p:cNvPr id="7" name="TextBox 6"/>
          <p:cNvSpPr txBox="1"/>
          <p:nvPr/>
        </p:nvSpPr>
        <p:spPr>
          <a:xfrm>
            <a:off x="990600" y="6248400"/>
            <a:ext cx="7511993" cy="400110"/>
          </a:xfrm>
          <a:prstGeom prst="rect">
            <a:avLst/>
          </a:prstGeom>
          <a:noFill/>
        </p:spPr>
        <p:txBody>
          <a:bodyPr wrap="none" rtlCol="0">
            <a:spAutoFit/>
          </a:bodyPr>
          <a:lstStyle/>
          <a:p>
            <a:r>
              <a:rPr lang="en-US" sz="2000" b="1" dirty="0">
                <a:solidFill>
                  <a:srgbClr val="002060"/>
                </a:solidFill>
                <a:latin typeface="Arial" panose="020B0604020202020204" pitchFamily="34" charset="0"/>
                <a:cs typeface="Arial" panose="020B0604020202020204" pitchFamily="34" charset="0"/>
              </a:rPr>
              <a:t>THANG ĐÁNH GIÁ LO ÂU - TRẦM CẢM - STRESS (DASS-21)</a:t>
            </a:r>
          </a:p>
        </p:txBody>
      </p:sp>
      <p:graphicFrame>
        <p:nvGraphicFramePr>
          <p:cNvPr id="8" name="Chart 7"/>
          <p:cNvGraphicFramePr/>
          <p:nvPr>
            <p:extLst/>
          </p:nvPr>
        </p:nvGraphicFramePr>
        <p:xfrm>
          <a:off x="914400" y="1371600"/>
          <a:ext cx="7467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859963" y="2733912"/>
            <a:ext cx="972391" cy="390288"/>
            <a:chOff x="2057400" y="2418344"/>
            <a:chExt cx="972391" cy="390288"/>
          </a:xfrm>
        </p:grpSpPr>
        <p:sp>
          <p:nvSpPr>
            <p:cNvPr id="10" name="TextBox 9"/>
            <p:cNvSpPr txBox="1"/>
            <p:nvPr/>
          </p:nvSpPr>
          <p:spPr>
            <a:xfrm>
              <a:off x="2140101" y="2418344"/>
              <a:ext cx="758541" cy="265457"/>
            </a:xfrm>
            <a:prstGeom prst="rect">
              <a:avLst/>
            </a:prstGeom>
            <a:noFill/>
          </p:spPr>
          <p:txBody>
            <a:bodyPr wrap="none" rtlCol="0">
              <a:spAutoFit/>
            </a:bodyPr>
            <a:lstStyle/>
            <a:p>
              <a:r>
                <a:rPr lang="en-US" sz="1125" b="1" i="1" dirty="0">
                  <a:latin typeface="Arial" panose="020B0604020202020204" pitchFamily="34" charset="0"/>
                  <a:cs typeface="Arial" panose="020B0604020202020204" pitchFamily="34" charset="0"/>
                </a:rPr>
                <a:t>p&lt; 0,001</a:t>
              </a:r>
            </a:p>
          </p:txBody>
        </p:sp>
        <p:grpSp>
          <p:nvGrpSpPr>
            <p:cNvPr id="28" name="Group 27"/>
            <p:cNvGrpSpPr/>
            <p:nvPr/>
          </p:nvGrpSpPr>
          <p:grpSpPr>
            <a:xfrm>
              <a:off x="2057400" y="2751482"/>
              <a:ext cx="972391" cy="57150"/>
              <a:chOff x="3124200" y="3429000"/>
              <a:chExt cx="1524000" cy="134035"/>
            </a:xfrm>
          </p:grpSpPr>
          <p:cxnSp>
            <p:nvCxnSpPr>
              <p:cNvPr id="19" name="Straight Connector 18"/>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grpSp>
        <p:nvGrpSpPr>
          <p:cNvPr id="3" name="Group 2"/>
          <p:cNvGrpSpPr/>
          <p:nvPr/>
        </p:nvGrpSpPr>
        <p:grpSpPr>
          <a:xfrm>
            <a:off x="3581400" y="2290009"/>
            <a:ext cx="972391" cy="376991"/>
            <a:chOff x="4389025" y="1856214"/>
            <a:chExt cx="972391" cy="376991"/>
          </a:xfrm>
        </p:grpSpPr>
        <p:sp>
          <p:nvSpPr>
            <p:cNvPr id="12" name="TextBox 11"/>
            <p:cNvSpPr txBox="1"/>
            <p:nvPr/>
          </p:nvSpPr>
          <p:spPr>
            <a:xfrm>
              <a:off x="4495949" y="1856214"/>
              <a:ext cx="758541" cy="265457"/>
            </a:xfrm>
            <a:prstGeom prst="rect">
              <a:avLst/>
            </a:prstGeom>
            <a:noFill/>
          </p:spPr>
          <p:txBody>
            <a:bodyPr wrap="none" rtlCol="0">
              <a:spAutoFit/>
            </a:bodyPr>
            <a:lstStyle/>
            <a:p>
              <a:r>
                <a:rPr lang="en-US" sz="1125" b="1" i="1" dirty="0">
                  <a:latin typeface="Arial" panose="020B0604020202020204" pitchFamily="34" charset="0"/>
                  <a:cs typeface="Arial" panose="020B0604020202020204" pitchFamily="34" charset="0"/>
                </a:rPr>
                <a:t>p= 0,001</a:t>
              </a:r>
            </a:p>
          </p:txBody>
        </p:sp>
        <p:grpSp>
          <p:nvGrpSpPr>
            <p:cNvPr id="29" name="Group 28"/>
            <p:cNvGrpSpPr/>
            <p:nvPr/>
          </p:nvGrpSpPr>
          <p:grpSpPr>
            <a:xfrm>
              <a:off x="4389025" y="2176055"/>
              <a:ext cx="972391" cy="57150"/>
              <a:chOff x="3124200" y="3429000"/>
              <a:chExt cx="1524000" cy="134035"/>
            </a:xfrm>
          </p:grpSpPr>
          <p:cxnSp>
            <p:nvCxnSpPr>
              <p:cNvPr id="30" name="Straight Connector 29"/>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grpSp>
        <p:nvGrpSpPr>
          <p:cNvPr id="4" name="Group 3"/>
          <p:cNvGrpSpPr/>
          <p:nvPr/>
        </p:nvGrpSpPr>
        <p:grpSpPr>
          <a:xfrm>
            <a:off x="5259305" y="1752600"/>
            <a:ext cx="972391" cy="345345"/>
            <a:chOff x="5196350" y="1638596"/>
            <a:chExt cx="972391" cy="345345"/>
          </a:xfrm>
        </p:grpSpPr>
        <p:sp>
          <p:nvSpPr>
            <p:cNvPr id="13" name="TextBox 12"/>
            <p:cNvSpPr txBox="1"/>
            <p:nvPr/>
          </p:nvSpPr>
          <p:spPr>
            <a:xfrm>
              <a:off x="5410200" y="1638596"/>
              <a:ext cx="758541" cy="265457"/>
            </a:xfrm>
            <a:prstGeom prst="rect">
              <a:avLst/>
            </a:prstGeom>
            <a:noFill/>
          </p:spPr>
          <p:txBody>
            <a:bodyPr wrap="none" rtlCol="0">
              <a:spAutoFit/>
            </a:bodyPr>
            <a:lstStyle/>
            <a:p>
              <a:pPr algn="ctr"/>
              <a:r>
                <a:rPr lang="en-US" sz="1125" b="1" i="1" dirty="0">
                  <a:latin typeface="Arial" panose="020B0604020202020204" pitchFamily="34" charset="0"/>
                  <a:cs typeface="Arial" panose="020B0604020202020204" pitchFamily="34" charset="0"/>
                </a:rPr>
                <a:t>p= 0,001</a:t>
              </a:r>
            </a:p>
          </p:txBody>
        </p:sp>
        <p:grpSp>
          <p:nvGrpSpPr>
            <p:cNvPr id="33" name="Group 32"/>
            <p:cNvGrpSpPr/>
            <p:nvPr/>
          </p:nvGrpSpPr>
          <p:grpSpPr>
            <a:xfrm>
              <a:off x="5196350" y="1926791"/>
              <a:ext cx="972391" cy="57150"/>
              <a:chOff x="3124200" y="3429000"/>
              <a:chExt cx="1524000" cy="134035"/>
            </a:xfrm>
          </p:grpSpPr>
          <p:cxnSp>
            <p:nvCxnSpPr>
              <p:cNvPr id="34" name="Straight Connector 33"/>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grpSp>
        <p:nvGrpSpPr>
          <p:cNvPr id="25" name="Group 24"/>
          <p:cNvGrpSpPr/>
          <p:nvPr/>
        </p:nvGrpSpPr>
        <p:grpSpPr>
          <a:xfrm>
            <a:off x="6876209" y="1139004"/>
            <a:ext cx="972391" cy="345345"/>
            <a:chOff x="5196350" y="1638596"/>
            <a:chExt cx="972391" cy="345345"/>
          </a:xfrm>
        </p:grpSpPr>
        <p:sp>
          <p:nvSpPr>
            <p:cNvPr id="26" name="TextBox 25"/>
            <p:cNvSpPr txBox="1"/>
            <p:nvPr/>
          </p:nvSpPr>
          <p:spPr>
            <a:xfrm>
              <a:off x="5410199" y="1638596"/>
              <a:ext cx="758541" cy="265457"/>
            </a:xfrm>
            <a:prstGeom prst="rect">
              <a:avLst/>
            </a:prstGeom>
            <a:noFill/>
          </p:spPr>
          <p:txBody>
            <a:bodyPr wrap="none" rtlCol="0">
              <a:spAutoFit/>
            </a:bodyPr>
            <a:lstStyle/>
            <a:p>
              <a:pPr algn="ctr"/>
              <a:r>
                <a:rPr lang="en-US" sz="1125" b="1" i="1">
                  <a:latin typeface="Arial" panose="020B0604020202020204" pitchFamily="34" charset="0"/>
                  <a:cs typeface="Arial" panose="020B0604020202020204" pitchFamily="34" charset="0"/>
                </a:rPr>
                <a:t>p&lt; 0,001</a:t>
              </a:r>
              <a:endParaRPr lang="en-US" sz="1125" b="1" i="1" dirty="0">
                <a:latin typeface="Arial" panose="020B0604020202020204" pitchFamily="34" charset="0"/>
                <a:cs typeface="Arial" panose="020B0604020202020204" pitchFamily="34" charset="0"/>
              </a:endParaRPr>
            </a:p>
          </p:txBody>
        </p:sp>
        <p:grpSp>
          <p:nvGrpSpPr>
            <p:cNvPr id="27" name="Group 26"/>
            <p:cNvGrpSpPr/>
            <p:nvPr/>
          </p:nvGrpSpPr>
          <p:grpSpPr>
            <a:xfrm>
              <a:off x="5196350" y="1926791"/>
              <a:ext cx="972391" cy="57150"/>
              <a:chOff x="3124200" y="3429000"/>
              <a:chExt cx="1524000" cy="134035"/>
            </a:xfrm>
          </p:grpSpPr>
          <p:cxnSp>
            <p:nvCxnSpPr>
              <p:cNvPr id="37" name="Straight Connector 36"/>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117623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3539"/>
            <a:ext cx="6858000" cy="820861"/>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cao</a:t>
            </a:r>
            <a:r>
              <a:rPr lang="en-US" dirty="0"/>
              <a:t> </a:t>
            </a:r>
            <a:br>
              <a:rPr lang="en-US" dirty="0"/>
            </a:br>
            <a:r>
              <a:rPr lang="en-US" dirty="0"/>
              <a:t>(n=23)</a:t>
            </a:r>
          </a:p>
        </p:txBody>
      </p:sp>
      <p:graphicFrame>
        <p:nvGraphicFramePr>
          <p:cNvPr id="5" name="Chart 4"/>
          <p:cNvGraphicFramePr/>
          <p:nvPr>
            <p:extLst>
              <p:ext uri="{D42A27DB-BD31-4B8C-83A1-F6EECF244321}">
                <p14:modId xmlns:p14="http://schemas.microsoft.com/office/powerpoint/2010/main" val="3111607109"/>
              </p:ext>
            </p:extLst>
          </p:nvPr>
        </p:nvGraphicFramePr>
        <p:xfrm>
          <a:off x="1066800" y="1847165"/>
          <a:ext cx="3390900" cy="2153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98057004"/>
              </p:ext>
            </p:extLst>
          </p:nvPr>
        </p:nvGraphicFramePr>
        <p:xfrm>
          <a:off x="914400" y="4000500"/>
          <a:ext cx="3429000" cy="2171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689798452"/>
              </p:ext>
            </p:extLst>
          </p:nvPr>
        </p:nvGraphicFramePr>
        <p:xfrm>
          <a:off x="4800600" y="4009376"/>
          <a:ext cx="3352800" cy="2467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780033581"/>
              </p:ext>
            </p:extLst>
          </p:nvPr>
        </p:nvGraphicFramePr>
        <p:xfrm>
          <a:off x="4686300" y="1676401"/>
          <a:ext cx="3390900" cy="238125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886200" y="1219200"/>
            <a:ext cx="1645579" cy="323165"/>
          </a:xfrm>
          <a:prstGeom prst="rect">
            <a:avLst/>
          </a:prstGeom>
          <a:noFill/>
        </p:spPr>
        <p:txBody>
          <a:bodyPr wrap="none" rtlCol="0">
            <a:spAutoFit/>
          </a:bodyPr>
          <a:lstStyle/>
          <a:p>
            <a:r>
              <a:rPr lang="en-US" sz="1500" b="1" dirty="0" err="1">
                <a:latin typeface="Arial" panose="020B0604020202020204" pitchFamily="34" charset="0"/>
                <a:cs typeface="Arial" panose="020B0604020202020204" pitchFamily="34" charset="0"/>
              </a:rPr>
              <a:t>Trước</a:t>
            </a:r>
            <a:r>
              <a:rPr lang="en-US" sz="1500" b="1" dirty="0">
                <a:latin typeface="Arial" panose="020B0604020202020204" pitchFamily="34" charset="0"/>
                <a:cs typeface="Arial" panose="020B0604020202020204" pitchFamily="34" charset="0"/>
              </a:rPr>
              <a:t> can </a:t>
            </a:r>
            <a:r>
              <a:rPr lang="en-US" sz="1500" b="1" dirty="0" err="1">
                <a:latin typeface="Arial" panose="020B0604020202020204" pitchFamily="34" charset="0"/>
                <a:cs typeface="Arial" panose="020B0604020202020204" pitchFamily="34" charset="0"/>
              </a:rPr>
              <a:t>thiệp</a:t>
            </a: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58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391533959"/>
              </p:ext>
            </p:extLst>
          </p:nvPr>
        </p:nvGraphicFramePr>
        <p:xfrm>
          <a:off x="304800" y="1066800"/>
          <a:ext cx="8534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477000"/>
            <a:ext cx="6686550" cy="265457"/>
          </a:xfrm>
          <a:prstGeom prst="rect">
            <a:avLst/>
          </a:prstGeom>
          <a:noFill/>
        </p:spPr>
        <p:txBody>
          <a:bodyPr wrap="square" rtlCol="0">
            <a:spAutoFit/>
          </a:bodyPr>
          <a:lstStyle/>
          <a:p>
            <a:r>
              <a:rPr lang="en-US" sz="1125" i="1" dirty="0">
                <a:latin typeface="Arial" panose="020B0604020202020204" pitchFamily="34" charset="0"/>
                <a:cs typeface="Arial" panose="020B0604020202020204" pitchFamily="34" charset="0"/>
              </a:rPr>
              <a:t>* (6 </a:t>
            </a:r>
            <a:r>
              <a:rPr lang="en-US" sz="1125" i="1" dirty="0" err="1">
                <a:latin typeface="Arial" panose="020B0604020202020204" pitchFamily="34" charset="0"/>
                <a:cs typeface="Arial" panose="020B0604020202020204" pitchFamily="34" charset="0"/>
              </a:rPr>
              <a:t>bệnh</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nhân</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bỏ</a:t>
            </a:r>
            <a:r>
              <a:rPr lang="en-US" sz="1125" i="1" dirty="0">
                <a:latin typeface="Arial" panose="020B0604020202020204" pitchFamily="34" charset="0"/>
                <a:cs typeface="Arial" panose="020B0604020202020204" pitchFamily="34" charset="0"/>
              </a:rPr>
              <a:t> can </a:t>
            </a:r>
            <a:r>
              <a:rPr lang="en-US" sz="1125" i="1" dirty="0" err="1">
                <a:latin typeface="Arial" panose="020B0604020202020204" pitchFamily="34" charset="0"/>
                <a:cs typeface="Arial" panose="020B0604020202020204" pitchFamily="34" charset="0"/>
              </a:rPr>
              <a:t>thiệp</a:t>
            </a:r>
            <a:r>
              <a:rPr lang="en-US" sz="1125" i="1" dirty="0">
                <a:latin typeface="Arial" panose="020B0604020202020204" pitchFamily="34" charset="0"/>
                <a:cs typeface="Arial" panose="020B0604020202020204" pitchFamily="34" charset="0"/>
              </a:rPr>
              <a:t>)</a:t>
            </a:r>
            <a:endParaRPr lang="vi-VN" sz="1125" i="1" dirty="0">
              <a:cs typeface="Arial" panose="020B0604020202020204" pitchFamily="34" charset="0"/>
            </a:endParaRPr>
          </a:p>
        </p:txBody>
      </p:sp>
      <p:sp>
        <p:nvSpPr>
          <p:cNvPr id="7" name="Title 1"/>
          <p:cNvSpPr>
            <a:spLocks noGrp="1"/>
          </p:cNvSpPr>
          <p:nvPr>
            <p:ph type="title"/>
          </p:nvPr>
        </p:nvSpPr>
        <p:spPr>
          <a:xfrm>
            <a:off x="1828800" y="93539"/>
            <a:ext cx="6858000" cy="820861"/>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cao</a:t>
            </a:r>
            <a:r>
              <a:rPr lang="en-US" dirty="0"/>
              <a:t> </a:t>
            </a:r>
            <a:br>
              <a:rPr lang="en-US" dirty="0"/>
            </a:br>
            <a:r>
              <a:rPr lang="en-US" dirty="0"/>
              <a:t>(n=23)</a:t>
            </a:r>
          </a:p>
        </p:txBody>
      </p:sp>
    </p:spTree>
    <p:extLst>
      <p:ext uri="{BB962C8B-B14F-4D97-AF65-F5344CB8AC3E}">
        <p14:creationId xmlns:p14="http://schemas.microsoft.com/office/powerpoint/2010/main" val="313249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826" y="228600"/>
            <a:ext cx="7736774" cy="516061"/>
          </a:xfrm>
        </p:spPr>
        <p:txBody>
          <a:bodyPr/>
          <a:lstStyle/>
          <a:p>
            <a:r>
              <a:rPr lang="en-US" sz="3600" dirty="0"/>
              <a:t>NỘI DUNG</a:t>
            </a:r>
          </a:p>
        </p:txBody>
      </p:sp>
      <p:sp>
        <p:nvSpPr>
          <p:cNvPr id="3" name="Content Placeholder 2"/>
          <p:cNvSpPr>
            <a:spLocks noGrp="1"/>
          </p:cNvSpPr>
          <p:nvPr>
            <p:ph idx="1"/>
          </p:nvPr>
        </p:nvSpPr>
        <p:spPr>
          <a:xfrm>
            <a:off x="457200" y="1885950"/>
            <a:ext cx="8172450" cy="3829050"/>
          </a:xfrm>
        </p:spPr>
        <p:txBody>
          <a:bodyPr>
            <a:noAutofit/>
          </a:bodyPr>
          <a:lstStyle/>
          <a:p>
            <a:pPr marL="385763" indent="-385763">
              <a:lnSpc>
                <a:spcPct val="150000"/>
              </a:lnSpc>
              <a:buAutoNum type="arabicPeriod"/>
            </a:pPr>
            <a:r>
              <a:rPr lang="en-US" sz="2400" b="1" dirty="0" err="1"/>
              <a:t>Thực</a:t>
            </a:r>
            <a:r>
              <a:rPr lang="en-US" sz="2400" b="1" dirty="0"/>
              <a:t> </a:t>
            </a:r>
            <a:r>
              <a:rPr lang="en-US" sz="2400" b="1" dirty="0" err="1" smtClean="0"/>
              <a:t>trạng</a:t>
            </a:r>
            <a:r>
              <a:rPr lang="en-US" sz="2400" b="1" dirty="0" smtClean="0"/>
              <a:t> </a:t>
            </a:r>
            <a:r>
              <a:rPr lang="en-US" sz="2400" b="1" dirty="0" err="1" smtClean="0"/>
              <a:t>bệnh</a:t>
            </a:r>
            <a:r>
              <a:rPr lang="en-US" sz="2400" b="1" dirty="0" smtClean="0"/>
              <a:t> </a:t>
            </a:r>
            <a:r>
              <a:rPr lang="en-US" sz="2400" b="1" dirty="0" err="1"/>
              <a:t>nhân</a:t>
            </a:r>
            <a:r>
              <a:rPr lang="en-US" sz="2400" b="1" dirty="0"/>
              <a:t> </a:t>
            </a:r>
            <a:r>
              <a:rPr lang="en-US" sz="2400" b="1" dirty="0" err="1"/>
              <a:t>điều</a:t>
            </a:r>
            <a:r>
              <a:rPr lang="en-US" sz="2400" b="1" dirty="0"/>
              <a:t> </a:t>
            </a:r>
            <a:r>
              <a:rPr lang="en-US" sz="2400" b="1" dirty="0" err="1"/>
              <a:t>trị</a:t>
            </a:r>
            <a:r>
              <a:rPr lang="en-US" sz="2400" b="1" dirty="0"/>
              <a:t> </a:t>
            </a:r>
            <a:r>
              <a:rPr lang="vi-VN" sz="2400" b="1" dirty="0" smtClean="0"/>
              <a:t>Methaodne </a:t>
            </a:r>
            <a:r>
              <a:rPr lang="en-US" sz="2400" b="1" dirty="0" err="1" smtClean="0"/>
              <a:t>sử</a:t>
            </a:r>
            <a:r>
              <a:rPr lang="en-US" sz="2400" b="1" dirty="0" smtClean="0"/>
              <a:t> </a:t>
            </a:r>
            <a:r>
              <a:rPr lang="en-US" sz="2400" b="1" dirty="0" err="1"/>
              <a:t>dụng</a:t>
            </a:r>
            <a:r>
              <a:rPr lang="en-US" sz="2400" b="1" dirty="0"/>
              <a:t> ATS </a:t>
            </a:r>
            <a:r>
              <a:rPr lang="en-US" sz="2400" b="1" dirty="0" err="1" smtClean="0"/>
              <a:t>tại</a:t>
            </a:r>
            <a:r>
              <a:rPr lang="en-US" sz="2400" b="1" dirty="0" smtClean="0"/>
              <a:t> </a:t>
            </a:r>
            <a:r>
              <a:rPr lang="en-US" sz="2400" b="1" dirty="0" err="1"/>
              <a:t>một</a:t>
            </a:r>
            <a:r>
              <a:rPr lang="en-US" sz="2400" b="1" dirty="0"/>
              <a:t> </a:t>
            </a:r>
            <a:r>
              <a:rPr lang="en-US" sz="2400" b="1" dirty="0" err="1"/>
              <a:t>số</a:t>
            </a:r>
            <a:r>
              <a:rPr lang="en-US" sz="2400" b="1" dirty="0"/>
              <a:t> </a:t>
            </a:r>
            <a:r>
              <a:rPr lang="en-US" sz="2400" b="1" dirty="0" smtClean="0"/>
              <a:t>CSĐT </a:t>
            </a:r>
            <a:r>
              <a:rPr lang="vi-VN" sz="2400" b="1" dirty="0" smtClean="0"/>
              <a:t>MMT tại </a:t>
            </a:r>
            <a:r>
              <a:rPr lang="en-US" sz="2400" b="1" dirty="0" err="1" smtClean="0"/>
              <a:t>Hà</a:t>
            </a:r>
            <a:r>
              <a:rPr lang="en-US" sz="2400" b="1" dirty="0" smtClean="0"/>
              <a:t> </a:t>
            </a:r>
            <a:r>
              <a:rPr lang="en-US" sz="2400" b="1" dirty="0" err="1"/>
              <a:t>Nội</a:t>
            </a:r>
            <a:r>
              <a:rPr lang="en-US" sz="2400" b="1" dirty="0"/>
              <a:t> </a:t>
            </a:r>
            <a:r>
              <a:rPr lang="en-US" sz="2400" b="1" dirty="0" err="1"/>
              <a:t>năm</a:t>
            </a:r>
            <a:r>
              <a:rPr lang="en-US" sz="2400" b="1" dirty="0"/>
              <a:t> 2018</a:t>
            </a:r>
          </a:p>
          <a:p>
            <a:pPr marL="385763" indent="-385763">
              <a:lnSpc>
                <a:spcPct val="150000"/>
              </a:lnSpc>
              <a:buAutoNum type="arabicPeriod"/>
            </a:pPr>
            <a:r>
              <a:rPr lang="en-US" sz="2400" b="1" dirty="0" err="1"/>
              <a:t>Một</a:t>
            </a:r>
            <a:r>
              <a:rPr lang="en-US" sz="2400" b="1" dirty="0"/>
              <a:t> </a:t>
            </a:r>
            <a:r>
              <a:rPr lang="en-US" sz="2400" b="1" dirty="0" err="1"/>
              <a:t>số</a:t>
            </a:r>
            <a:r>
              <a:rPr lang="en-US" sz="2400" b="1" dirty="0"/>
              <a:t> </a:t>
            </a:r>
            <a:r>
              <a:rPr lang="en-US" sz="2400" b="1" dirty="0" err="1"/>
              <a:t>kết</a:t>
            </a:r>
            <a:r>
              <a:rPr lang="en-US" sz="2400" b="1" dirty="0"/>
              <a:t> </a:t>
            </a:r>
            <a:r>
              <a:rPr lang="en-US" sz="2400" b="1" dirty="0" err="1"/>
              <a:t>quả</a:t>
            </a:r>
            <a:r>
              <a:rPr lang="en-US" sz="2400" b="1" dirty="0"/>
              <a:t> ban </a:t>
            </a:r>
            <a:r>
              <a:rPr lang="en-US" sz="2400" b="1" dirty="0" err="1"/>
              <a:t>đầu</a:t>
            </a:r>
            <a:r>
              <a:rPr lang="en-US" sz="2400" b="1" dirty="0"/>
              <a:t> </a:t>
            </a:r>
            <a:r>
              <a:rPr lang="en-US" sz="2400" b="1" dirty="0" err="1"/>
              <a:t>triển</a:t>
            </a:r>
            <a:r>
              <a:rPr lang="en-US" sz="2400" b="1" dirty="0"/>
              <a:t> </a:t>
            </a:r>
            <a:r>
              <a:rPr lang="en-US" sz="2400" b="1" dirty="0" err="1"/>
              <a:t>khai</a:t>
            </a:r>
            <a:r>
              <a:rPr lang="en-US" sz="2400" b="1" dirty="0"/>
              <a:t> can </a:t>
            </a:r>
            <a:r>
              <a:rPr lang="en-US" sz="2400" b="1" dirty="0" err="1"/>
              <a:t>thiệp</a:t>
            </a:r>
            <a:r>
              <a:rPr lang="en-US" sz="2400" b="1" dirty="0"/>
              <a:t> ATS </a:t>
            </a:r>
            <a:r>
              <a:rPr lang="en-US" sz="2400" b="1" dirty="0" err="1"/>
              <a:t>trên</a:t>
            </a:r>
            <a:r>
              <a:rPr lang="en-US" sz="2400" b="1" dirty="0"/>
              <a:t> </a:t>
            </a:r>
            <a:r>
              <a:rPr lang="en-US" sz="2400" b="1" dirty="0" err="1"/>
              <a:t>bệnh</a:t>
            </a:r>
            <a:r>
              <a:rPr lang="en-US" sz="2400" b="1" dirty="0"/>
              <a:t> </a:t>
            </a:r>
            <a:r>
              <a:rPr lang="en-US" sz="2400" b="1" dirty="0" err="1"/>
              <a:t>nhân</a:t>
            </a:r>
            <a:r>
              <a:rPr lang="en-US" sz="2400" b="1" dirty="0"/>
              <a:t> </a:t>
            </a:r>
            <a:r>
              <a:rPr lang="en-US" sz="2400" b="1" dirty="0" err="1"/>
              <a:t>tại</a:t>
            </a:r>
            <a:r>
              <a:rPr lang="en-US" sz="2400" b="1" dirty="0"/>
              <a:t> </a:t>
            </a:r>
            <a:r>
              <a:rPr lang="en-US" sz="2400" b="1" dirty="0" err="1"/>
              <a:t>hai</a:t>
            </a:r>
            <a:r>
              <a:rPr lang="en-US" sz="2400" b="1" dirty="0"/>
              <a:t> </a:t>
            </a:r>
            <a:r>
              <a:rPr lang="en-US" sz="2400" b="1" dirty="0" err="1"/>
              <a:t>cơ</a:t>
            </a:r>
            <a:r>
              <a:rPr lang="en-US" sz="2400" b="1" dirty="0"/>
              <a:t> </a:t>
            </a:r>
            <a:r>
              <a:rPr lang="en-US" sz="2400" b="1" dirty="0" err="1"/>
              <a:t>sở</a:t>
            </a:r>
            <a:r>
              <a:rPr lang="en-US" sz="2400" b="1" dirty="0"/>
              <a:t> </a:t>
            </a:r>
            <a:r>
              <a:rPr lang="en-US" sz="2400" b="1" dirty="0" err="1"/>
              <a:t>điều</a:t>
            </a:r>
            <a:r>
              <a:rPr lang="en-US" sz="2400" b="1" dirty="0"/>
              <a:t> </a:t>
            </a:r>
            <a:r>
              <a:rPr lang="en-US" sz="2400" b="1" dirty="0" err="1"/>
              <a:t>trị</a:t>
            </a:r>
            <a:r>
              <a:rPr lang="en-US" sz="2400" b="1" dirty="0"/>
              <a:t> MMT ở </a:t>
            </a:r>
            <a:r>
              <a:rPr lang="en-US" sz="2400" b="1" dirty="0" err="1"/>
              <a:t>Hà</a:t>
            </a:r>
            <a:r>
              <a:rPr lang="en-US" sz="2400" b="1" dirty="0"/>
              <a:t> </a:t>
            </a:r>
            <a:r>
              <a:rPr lang="en-US" sz="2400" b="1" dirty="0" err="1"/>
              <a:t>Nội</a:t>
            </a:r>
            <a:r>
              <a:rPr lang="en-US" sz="2400" b="1" dirty="0"/>
              <a:t> </a:t>
            </a:r>
          </a:p>
          <a:p>
            <a:pPr marL="385763" indent="-385763">
              <a:lnSpc>
                <a:spcPct val="150000"/>
              </a:lnSpc>
              <a:buAutoNum type="arabicPeriod"/>
            </a:pPr>
            <a:r>
              <a:rPr lang="en-US" sz="2400" b="1" dirty="0" err="1"/>
              <a:t>Kế</a:t>
            </a:r>
            <a:r>
              <a:rPr lang="en-US" sz="2400" b="1" dirty="0"/>
              <a:t> </a:t>
            </a:r>
            <a:r>
              <a:rPr lang="en-US" sz="2400" b="1" dirty="0" err="1"/>
              <a:t>hoạch</a:t>
            </a:r>
            <a:r>
              <a:rPr lang="en-US" sz="2400" b="1" dirty="0"/>
              <a:t> </a:t>
            </a:r>
            <a:r>
              <a:rPr lang="vi-VN" sz="2400" b="1" dirty="0" smtClean="0"/>
              <a:t>can thiệp </a:t>
            </a:r>
            <a:r>
              <a:rPr lang="en-US" sz="2400" b="1" dirty="0" err="1" smtClean="0"/>
              <a:t>tiếp</a:t>
            </a:r>
            <a:r>
              <a:rPr lang="en-US" sz="2400" b="1" dirty="0" smtClean="0"/>
              <a:t> </a:t>
            </a:r>
            <a:r>
              <a:rPr lang="en-US" sz="2400" b="1" dirty="0" err="1"/>
              <a:t>theo</a:t>
            </a:r>
            <a:r>
              <a:rPr lang="en-US" sz="2400" b="1" dirty="0"/>
              <a:t> </a:t>
            </a:r>
            <a:r>
              <a:rPr lang="vi-VN" sz="2400" b="1" dirty="0" smtClean="0"/>
              <a:t>năm 2019 và một số đề xuất khi mở rộng</a:t>
            </a:r>
            <a:endParaRPr lang="en-US" sz="2400" b="1" dirty="0"/>
          </a:p>
          <a:p>
            <a:pPr marL="385763" indent="-385763">
              <a:lnSpc>
                <a:spcPct val="150000"/>
              </a:lnSpc>
              <a:buAutoNum type="arabicPeriod"/>
            </a:pPr>
            <a:endParaRPr lang="en-US" sz="2400" b="1" dirty="0"/>
          </a:p>
        </p:txBody>
      </p:sp>
    </p:spTree>
    <p:extLst>
      <p:ext uri="{BB962C8B-B14F-4D97-AF65-F5344CB8AC3E}">
        <p14:creationId xmlns:p14="http://schemas.microsoft.com/office/powerpoint/2010/main" val="194586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9" t="14773" r="9210" b="3044"/>
          <a:stretch/>
        </p:blipFill>
        <p:spPr>
          <a:xfrm>
            <a:off x="171450" y="152400"/>
            <a:ext cx="8822437" cy="5791200"/>
          </a:xfrm>
        </p:spPr>
      </p:pic>
    </p:spTree>
    <p:extLst>
      <p:ext uri="{BB962C8B-B14F-4D97-AF65-F5344CB8AC3E}">
        <p14:creationId xmlns:p14="http://schemas.microsoft.com/office/powerpoint/2010/main" val="16447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097133653"/>
              </p:ext>
            </p:extLst>
          </p:nvPr>
        </p:nvGraphicFramePr>
        <p:xfrm>
          <a:off x="228600" y="1066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0" y="6324600"/>
            <a:ext cx="2004075" cy="265457"/>
          </a:xfrm>
          <a:prstGeom prst="rect">
            <a:avLst/>
          </a:prstGeom>
          <a:noFill/>
        </p:spPr>
        <p:txBody>
          <a:bodyPr wrap="none" rtlCol="0">
            <a:spAutoFit/>
          </a:bodyPr>
          <a:lstStyle/>
          <a:p>
            <a:r>
              <a:rPr lang="en-US" sz="1125" i="1" dirty="0">
                <a:latin typeface="Arial" panose="020B0604020202020204" pitchFamily="34" charset="0"/>
                <a:cs typeface="Arial" panose="020B0604020202020204" pitchFamily="34" charset="0"/>
              </a:rPr>
              <a:t>* (4 </a:t>
            </a:r>
            <a:r>
              <a:rPr lang="en-US" sz="1125" i="1" dirty="0" err="1">
                <a:latin typeface="Arial" panose="020B0604020202020204" pitchFamily="34" charset="0"/>
                <a:cs typeface="Arial" panose="020B0604020202020204" pitchFamily="34" charset="0"/>
              </a:rPr>
              <a:t>bệnh</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nhân</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bỏ</a:t>
            </a:r>
            <a:r>
              <a:rPr lang="en-US" sz="1125" i="1" dirty="0">
                <a:latin typeface="Arial" panose="020B0604020202020204" pitchFamily="34" charset="0"/>
                <a:cs typeface="Arial" panose="020B0604020202020204" pitchFamily="34" charset="0"/>
              </a:rPr>
              <a:t> can </a:t>
            </a:r>
            <a:r>
              <a:rPr lang="en-US" sz="1125" i="1" dirty="0" err="1">
                <a:latin typeface="Arial" panose="020B0604020202020204" pitchFamily="34" charset="0"/>
                <a:cs typeface="Arial" panose="020B0604020202020204" pitchFamily="34" charset="0"/>
              </a:rPr>
              <a:t>thiệp</a:t>
            </a:r>
            <a:r>
              <a:rPr lang="en-US" sz="1125" i="1" dirty="0">
                <a:latin typeface="Arial" panose="020B0604020202020204" pitchFamily="34" charset="0"/>
                <a:cs typeface="Arial" panose="020B0604020202020204" pitchFamily="34" charset="0"/>
              </a:rPr>
              <a:t>)</a:t>
            </a:r>
          </a:p>
        </p:txBody>
      </p:sp>
      <p:sp>
        <p:nvSpPr>
          <p:cNvPr id="7" name="TextBox 6"/>
          <p:cNvSpPr txBox="1"/>
          <p:nvPr/>
        </p:nvSpPr>
        <p:spPr>
          <a:xfrm>
            <a:off x="838200" y="5982943"/>
            <a:ext cx="4039888" cy="265457"/>
          </a:xfrm>
          <a:prstGeom prst="rect">
            <a:avLst/>
          </a:prstGeom>
          <a:noFill/>
        </p:spPr>
        <p:txBody>
          <a:bodyPr wrap="none" rtlCol="0">
            <a:spAutoFit/>
          </a:bodyPr>
          <a:lstStyle/>
          <a:p>
            <a:r>
              <a:rPr lang="en-US" sz="1125" i="1" dirty="0">
                <a:solidFill>
                  <a:srgbClr val="FF0000"/>
                </a:solidFill>
                <a:latin typeface="Arial" panose="020B0604020202020204" pitchFamily="34" charset="0"/>
                <a:cs typeface="Arial" panose="020B0604020202020204" pitchFamily="34" charset="0"/>
              </a:rPr>
              <a:t>(</a:t>
            </a:r>
            <a:r>
              <a:rPr lang="en-US" sz="1125" i="1" dirty="0" err="1">
                <a:solidFill>
                  <a:srgbClr val="FF0000"/>
                </a:solidFill>
                <a:latin typeface="Arial" panose="020B0604020202020204" pitchFamily="34" charset="0"/>
                <a:cs typeface="Arial" panose="020B0604020202020204" pitchFamily="34" charset="0"/>
              </a:rPr>
              <a:t>Lần</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xét</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nghiệm</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đầu</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tiên</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của</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tuần</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đầu</a:t>
            </a:r>
            <a:r>
              <a:rPr lang="en-US" sz="1125" i="1" dirty="0">
                <a:solidFill>
                  <a:srgbClr val="FF0000"/>
                </a:solidFill>
                <a:latin typeface="Arial" panose="020B0604020202020204" pitchFamily="34" charset="0"/>
                <a:cs typeface="Arial" panose="020B0604020202020204" pitchFamily="34" charset="0"/>
              </a:rPr>
              <a:t> can </a:t>
            </a:r>
            <a:r>
              <a:rPr lang="en-US" sz="1125" i="1" dirty="0" err="1">
                <a:solidFill>
                  <a:srgbClr val="FF0000"/>
                </a:solidFill>
                <a:latin typeface="Arial" panose="020B0604020202020204" pitchFamily="34" charset="0"/>
                <a:cs typeface="Arial" panose="020B0604020202020204" pitchFamily="34" charset="0"/>
              </a:rPr>
              <a:t>thiệp</a:t>
            </a:r>
            <a:r>
              <a:rPr lang="en-US" sz="1125" i="1" dirty="0">
                <a:solidFill>
                  <a:srgbClr val="FF0000"/>
                </a:solidFill>
                <a:latin typeface="Arial" panose="020B0604020202020204" pitchFamily="34" charset="0"/>
                <a:cs typeface="Arial" panose="020B0604020202020204" pitchFamily="34" charset="0"/>
              </a:rPr>
              <a:t> </a:t>
            </a:r>
            <a:r>
              <a:rPr lang="en-US" sz="1125" i="1" dirty="0" err="1">
                <a:solidFill>
                  <a:srgbClr val="FF0000"/>
                </a:solidFill>
                <a:latin typeface="Arial" panose="020B0604020202020204" pitchFamily="34" charset="0"/>
                <a:cs typeface="Arial" panose="020B0604020202020204" pitchFamily="34" charset="0"/>
              </a:rPr>
              <a:t>bị</a:t>
            </a:r>
            <a:r>
              <a:rPr lang="en-US" sz="1125" i="1" dirty="0">
                <a:solidFill>
                  <a:srgbClr val="FF0000"/>
                </a:solidFill>
                <a:latin typeface="Arial" panose="020B0604020202020204" pitchFamily="34" charset="0"/>
                <a:cs typeface="Arial" panose="020B0604020202020204" pitchFamily="34" charset="0"/>
              </a:rPr>
              <a:t> missing )</a:t>
            </a:r>
          </a:p>
        </p:txBody>
      </p:sp>
      <p:sp>
        <p:nvSpPr>
          <p:cNvPr id="8" name="Title 1"/>
          <p:cNvSpPr>
            <a:spLocks noGrp="1"/>
          </p:cNvSpPr>
          <p:nvPr>
            <p:ph type="title"/>
          </p:nvPr>
        </p:nvSpPr>
        <p:spPr>
          <a:xfrm>
            <a:off x="1828800" y="152400"/>
            <a:ext cx="6858000" cy="820861"/>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cao</a:t>
            </a:r>
            <a:r>
              <a:rPr lang="en-US" dirty="0"/>
              <a:t> </a:t>
            </a:r>
            <a:br>
              <a:rPr lang="en-US" dirty="0"/>
            </a:br>
            <a:r>
              <a:rPr lang="en-US" dirty="0"/>
              <a:t>(n=23)</a:t>
            </a:r>
          </a:p>
        </p:txBody>
      </p:sp>
    </p:spTree>
    <p:extLst>
      <p:ext uri="{BB962C8B-B14F-4D97-AF65-F5344CB8AC3E}">
        <p14:creationId xmlns:p14="http://schemas.microsoft.com/office/powerpoint/2010/main" val="160184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7588507"/>
              </p:ext>
            </p:extLst>
          </p:nvPr>
        </p:nvGraphicFramePr>
        <p:xfrm>
          <a:off x="762000" y="1143000"/>
          <a:ext cx="7924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82682" y="6135343"/>
            <a:ext cx="6300123" cy="265457"/>
          </a:xfrm>
          <a:prstGeom prst="rect">
            <a:avLst/>
          </a:prstGeom>
          <a:noFill/>
        </p:spPr>
        <p:txBody>
          <a:bodyPr wrap="none" rtlCol="0">
            <a:spAutoFit/>
          </a:bodyPr>
          <a:lstStyle/>
          <a:p>
            <a:r>
              <a:rPr lang="en-US" sz="1125" i="1" dirty="0">
                <a:latin typeface="Arial" panose="020B0604020202020204" pitchFamily="34" charset="0"/>
                <a:cs typeface="Arial" panose="020B0604020202020204" pitchFamily="34" charset="0"/>
              </a:rPr>
              <a:t>4 </a:t>
            </a:r>
            <a:r>
              <a:rPr lang="en-US" sz="1125" i="1" dirty="0" err="1">
                <a:latin typeface="Arial" panose="020B0604020202020204" pitchFamily="34" charset="0"/>
                <a:cs typeface="Arial" panose="020B0604020202020204" pitchFamily="34" charset="0"/>
              </a:rPr>
              <a:t>bệnh</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nhân</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bỏ</a:t>
            </a:r>
            <a:r>
              <a:rPr lang="en-US" sz="1125" i="1" dirty="0">
                <a:latin typeface="Arial" panose="020B0604020202020204" pitchFamily="34" charset="0"/>
                <a:cs typeface="Arial" panose="020B0604020202020204" pitchFamily="34" charset="0"/>
              </a:rPr>
              <a:t> can </a:t>
            </a:r>
            <a:r>
              <a:rPr lang="en-US" sz="1125" i="1" dirty="0" err="1">
                <a:latin typeface="Arial" panose="020B0604020202020204" pitchFamily="34" charset="0"/>
                <a:cs typeface="Arial" panose="020B0604020202020204" pitchFamily="34" charset="0"/>
              </a:rPr>
              <a:t>thiệp</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trong</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đó</a:t>
            </a:r>
            <a:r>
              <a:rPr lang="en-US" sz="1125" i="1" dirty="0">
                <a:latin typeface="Arial" panose="020B0604020202020204" pitchFamily="34" charset="0"/>
                <a:cs typeface="Arial" panose="020B0604020202020204" pitchFamily="34" charset="0"/>
              </a:rPr>
              <a:t> </a:t>
            </a:r>
            <a:r>
              <a:rPr lang="en-US" sz="1125" i="1" dirty="0" err="1">
                <a:latin typeface="Arial" panose="020B0604020202020204" pitchFamily="34" charset="0"/>
                <a:cs typeface="Arial" panose="020B0604020202020204" pitchFamily="34" charset="0"/>
              </a:rPr>
              <a:t>có</a:t>
            </a:r>
            <a:r>
              <a:rPr lang="en-US" sz="1125" i="1" dirty="0">
                <a:latin typeface="Arial" panose="020B0604020202020204" pitchFamily="34" charset="0"/>
                <a:cs typeface="Arial" panose="020B0604020202020204" pitchFamily="34" charset="0"/>
              </a:rPr>
              <a:t> 2 </a:t>
            </a:r>
            <a:r>
              <a:rPr lang="en-US" sz="1125" i="1" dirty="0" err="1">
                <a:latin typeface="Arial" panose="020B0604020202020204" pitchFamily="34" charset="0"/>
                <a:cs typeface="Arial" panose="020B0604020202020204" pitchFamily="34" charset="0"/>
              </a:rPr>
              <a:t>tr</a:t>
            </a:r>
            <a:r>
              <a:rPr lang="vi-VN" sz="1125" i="1" dirty="0">
                <a:cs typeface="Arial" panose="020B0604020202020204" pitchFamily="34" charset="0"/>
              </a:rPr>
              <a:t>ường hợp bỏ điều trị methadone và 2 trường hợp bị bắt</a:t>
            </a:r>
            <a:endParaRPr lang="en-US" sz="1125" i="1" dirty="0">
              <a:latin typeface="Arial" panose="020B0604020202020204" pitchFamily="34" charset="0"/>
              <a:cs typeface="Arial" panose="020B0604020202020204" pitchFamily="34" charset="0"/>
            </a:endParaRPr>
          </a:p>
        </p:txBody>
      </p:sp>
      <p:sp>
        <p:nvSpPr>
          <p:cNvPr id="10" name="TextBox 9"/>
          <p:cNvSpPr txBox="1"/>
          <p:nvPr/>
        </p:nvSpPr>
        <p:spPr>
          <a:xfrm>
            <a:off x="882682" y="6408200"/>
            <a:ext cx="3575018" cy="265457"/>
          </a:xfrm>
          <a:prstGeom prst="rect">
            <a:avLst/>
          </a:prstGeom>
          <a:noFill/>
        </p:spPr>
        <p:txBody>
          <a:bodyPr wrap="none" rtlCol="0">
            <a:spAutoFit/>
          </a:bodyPr>
          <a:lstStyle/>
          <a:p>
            <a:r>
              <a:rPr lang="en-US" sz="1125" i="1" dirty="0">
                <a:solidFill>
                  <a:srgbClr val="FF0000"/>
                </a:solidFill>
                <a:latin typeface="Arial" panose="020B0604020202020204" pitchFamily="34" charset="0"/>
                <a:cs typeface="Arial" panose="020B0604020202020204" pitchFamily="34" charset="0"/>
              </a:rPr>
              <a:t>(Urinalysis of week 1 is missing for lack of drug tests)</a:t>
            </a:r>
          </a:p>
        </p:txBody>
      </p:sp>
      <p:sp>
        <p:nvSpPr>
          <p:cNvPr id="11" name="Rectangle 10"/>
          <p:cNvSpPr/>
          <p:nvPr/>
        </p:nvSpPr>
        <p:spPr>
          <a:xfrm>
            <a:off x="869982" y="5511225"/>
            <a:ext cx="7696200" cy="584775"/>
          </a:xfrm>
          <a:prstGeom prst="rect">
            <a:avLst/>
          </a:prstGeom>
        </p:spPr>
        <p:txBody>
          <a:bodyPr wrap="square">
            <a:spAutoFit/>
          </a:bodyPr>
          <a:lstStyle/>
          <a:p>
            <a:pPr algn="ctr">
              <a:defRPr sz="1862" b="1" i="0" u="none" strike="noStrike" kern="1200" spc="0" baseline="0">
                <a:solidFill>
                  <a:prstClr val="black"/>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T</a:t>
            </a:r>
            <a:r>
              <a:rPr lang="vi-VN" sz="1600" b="1" dirty="0">
                <a:latin typeface="Arial" panose="020B0604020202020204" pitchFamily="34" charset="0"/>
                <a:cs typeface="Arial" panose="020B0604020202020204" pitchFamily="34" charset="0"/>
              </a:rPr>
              <a:t>ỷ lệ</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bệnh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nhân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nhóm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nguy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cơ</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cao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có</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xét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nghiệm</a:t>
            </a:r>
            <a:r>
              <a:rPr lang="vi-VN" sz="1600" b="1" dirty="0">
                <a:latin typeface="Arial" panose="020B0604020202020204" pitchFamily="34" charset="0"/>
                <a:cs typeface="Arial" panose="020B0604020202020204" pitchFamily="34" charset="0"/>
              </a:rPr>
              <a:t> nước tiểu dương tính với ATS</a:t>
            </a:r>
            <a:r>
              <a:rPr lang="en-US" sz="1600" b="1" dirty="0">
                <a:latin typeface="Arial" panose="020B0604020202020204" pitchFamily="34" charset="0"/>
                <a:cs typeface="Arial" panose="020B0604020202020204" pitchFamily="34" charset="0"/>
              </a:rPr>
              <a:t>, OPIOID qua 8 </a:t>
            </a:r>
            <a:r>
              <a:rPr lang="en-US" sz="1600" b="1" dirty="0" err="1">
                <a:latin typeface="Arial" panose="020B0604020202020204" pitchFamily="34" charset="0"/>
                <a:cs typeface="Arial" panose="020B0604020202020204" pitchFamily="34" charset="0"/>
              </a:rPr>
              <a:t>tuần</a:t>
            </a:r>
            <a:r>
              <a:rPr lang="en-US" sz="1600" b="1" dirty="0">
                <a:latin typeface="Arial" panose="020B0604020202020204" pitchFamily="34" charset="0"/>
                <a:cs typeface="Arial" panose="020B0604020202020204" pitchFamily="34" charset="0"/>
              </a:rPr>
              <a:t> can </a:t>
            </a:r>
            <a:r>
              <a:rPr lang="en-US" sz="1600" b="1" dirty="0" err="1">
                <a:latin typeface="Arial" panose="020B0604020202020204" pitchFamily="34" charset="0"/>
                <a:cs typeface="Arial" panose="020B0604020202020204" pitchFamily="34" charset="0"/>
              </a:rPr>
              <a:t>thiệp</a:t>
            </a:r>
            <a:r>
              <a:rPr lang="en-US" sz="1600" b="1" dirty="0">
                <a:latin typeface="Arial" panose="020B0604020202020204" pitchFamily="34" charset="0"/>
                <a:cs typeface="Arial" panose="020B0604020202020204" pitchFamily="34" charset="0"/>
              </a:rPr>
              <a:t>*</a:t>
            </a:r>
            <a:endParaRPr lang="en-GB" sz="1600" dirty="0">
              <a:latin typeface="+mj-lt"/>
            </a:endParaRPr>
          </a:p>
        </p:txBody>
      </p:sp>
      <p:sp>
        <p:nvSpPr>
          <p:cNvPr id="8" name="Title 1"/>
          <p:cNvSpPr>
            <a:spLocks noGrp="1"/>
          </p:cNvSpPr>
          <p:nvPr>
            <p:ph type="title"/>
          </p:nvPr>
        </p:nvSpPr>
        <p:spPr>
          <a:xfrm>
            <a:off x="1828800" y="152400"/>
            <a:ext cx="6858000" cy="820861"/>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cao</a:t>
            </a:r>
            <a:r>
              <a:rPr lang="en-US" dirty="0"/>
              <a:t> </a:t>
            </a:r>
            <a:br>
              <a:rPr lang="en-US" dirty="0"/>
            </a:br>
            <a:r>
              <a:rPr lang="en-US" dirty="0"/>
              <a:t>(n=23)</a:t>
            </a:r>
          </a:p>
        </p:txBody>
      </p:sp>
    </p:spTree>
    <p:extLst>
      <p:ext uri="{BB962C8B-B14F-4D97-AF65-F5344CB8AC3E}">
        <p14:creationId xmlns:p14="http://schemas.microsoft.com/office/powerpoint/2010/main" val="183999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990600" y="1248386"/>
          <a:ext cx="7391400" cy="4771413"/>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1905629" y="1723433"/>
            <a:ext cx="1128341" cy="497172"/>
            <a:chOff x="2685209" y="2477743"/>
            <a:chExt cx="972391" cy="398807"/>
          </a:xfrm>
        </p:grpSpPr>
        <p:sp>
          <p:nvSpPr>
            <p:cNvPr id="9" name="TextBox 8"/>
            <p:cNvSpPr txBox="1"/>
            <p:nvPr/>
          </p:nvSpPr>
          <p:spPr>
            <a:xfrm>
              <a:off x="2754674" y="2477743"/>
              <a:ext cx="758541" cy="265457"/>
            </a:xfrm>
            <a:prstGeom prst="rect">
              <a:avLst/>
            </a:prstGeom>
            <a:noFill/>
          </p:spPr>
          <p:txBody>
            <a:bodyPr wrap="none" rtlCol="0">
              <a:spAutoFit/>
            </a:bodyPr>
            <a:lstStyle/>
            <a:p>
              <a:r>
                <a:rPr lang="en-US" sz="1125" i="1" dirty="0">
                  <a:latin typeface="Arial" panose="020B0604020202020204" pitchFamily="34" charset="0"/>
                  <a:cs typeface="Arial" panose="020B0604020202020204" pitchFamily="34" charset="0"/>
                </a:rPr>
                <a:t>p&lt; 0,055</a:t>
              </a:r>
            </a:p>
          </p:txBody>
        </p:sp>
        <p:grpSp>
          <p:nvGrpSpPr>
            <p:cNvPr id="13" name="Group 12"/>
            <p:cNvGrpSpPr/>
            <p:nvPr/>
          </p:nvGrpSpPr>
          <p:grpSpPr>
            <a:xfrm>
              <a:off x="2685209" y="2819400"/>
              <a:ext cx="972391" cy="57150"/>
              <a:chOff x="3124200" y="3429000"/>
              <a:chExt cx="1524000" cy="134035"/>
            </a:xfrm>
          </p:grpSpPr>
          <p:cxnSp>
            <p:nvCxnSpPr>
              <p:cNvPr id="14" name="Straight Connector 13"/>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grpSp>
        <p:nvGrpSpPr>
          <p:cNvPr id="3" name="Group 2"/>
          <p:cNvGrpSpPr/>
          <p:nvPr/>
        </p:nvGrpSpPr>
        <p:grpSpPr>
          <a:xfrm>
            <a:off x="3429000" y="2590800"/>
            <a:ext cx="1128341" cy="451224"/>
            <a:chOff x="4495800" y="3124200"/>
            <a:chExt cx="972391" cy="361950"/>
          </a:xfrm>
        </p:grpSpPr>
        <p:sp>
          <p:nvSpPr>
            <p:cNvPr id="10" name="TextBox 9"/>
            <p:cNvSpPr txBox="1"/>
            <p:nvPr/>
          </p:nvSpPr>
          <p:spPr>
            <a:xfrm>
              <a:off x="4655609" y="3124200"/>
              <a:ext cx="678391" cy="265457"/>
            </a:xfrm>
            <a:prstGeom prst="rect">
              <a:avLst/>
            </a:prstGeom>
            <a:noFill/>
          </p:spPr>
          <p:txBody>
            <a:bodyPr wrap="none" rtlCol="0">
              <a:spAutoFit/>
            </a:bodyPr>
            <a:lstStyle/>
            <a:p>
              <a:r>
                <a:rPr lang="en-US" sz="1125" b="1" i="1" dirty="0">
                  <a:latin typeface="Arial" panose="020B0604020202020204" pitchFamily="34" charset="0"/>
                  <a:cs typeface="Arial" panose="020B0604020202020204" pitchFamily="34" charset="0"/>
                </a:rPr>
                <a:t>p= 0,01</a:t>
              </a:r>
            </a:p>
          </p:txBody>
        </p:sp>
        <p:grpSp>
          <p:nvGrpSpPr>
            <p:cNvPr id="17" name="Group 16"/>
            <p:cNvGrpSpPr/>
            <p:nvPr/>
          </p:nvGrpSpPr>
          <p:grpSpPr>
            <a:xfrm>
              <a:off x="4495800" y="3429000"/>
              <a:ext cx="972391" cy="57150"/>
              <a:chOff x="3124200" y="3429000"/>
              <a:chExt cx="1524000" cy="134035"/>
            </a:xfrm>
          </p:grpSpPr>
          <p:cxnSp>
            <p:nvCxnSpPr>
              <p:cNvPr id="18" name="Straight Connector 17"/>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grpSp>
        <p:nvGrpSpPr>
          <p:cNvPr id="4" name="Group 3"/>
          <p:cNvGrpSpPr/>
          <p:nvPr/>
        </p:nvGrpSpPr>
        <p:grpSpPr>
          <a:xfrm>
            <a:off x="5201316" y="1357988"/>
            <a:ext cx="1128341" cy="451224"/>
            <a:chOff x="6248400" y="2209800"/>
            <a:chExt cx="972391" cy="361950"/>
          </a:xfrm>
        </p:grpSpPr>
        <p:sp>
          <p:nvSpPr>
            <p:cNvPr id="12" name="TextBox 11"/>
            <p:cNvSpPr txBox="1"/>
            <p:nvPr/>
          </p:nvSpPr>
          <p:spPr>
            <a:xfrm>
              <a:off x="6400800" y="2209800"/>
              <a:ext cx="678391" cy="265457"/>
            </a:xfrm>
            <a:prstGeom prst="rect">
              <a:avLst/>
            </a:prstGeom>
            <a:noFill/>
          </p:spPr>
          <p:txBody>
            <a:bodyPr wrap="none" rtlCol="0">
              <a:spAutoFit/>
            </a:bodyPr>
            <a:lstStyle/>
            <a:p>
              <a:r>
                <a:rPr lang="en-US" sz="1125" i="1" dirty="0">
                  <a:latin typeface="Arial" panose="020B0604020202020204" pitchFamily="34" charset="0"/>
                  <a:cs typeface="Arial" panose="020B0604020202020204" pitchFamily="34" charset="0"/>
                </a:rPr>
                <a:t>p= 0,13</a:t>
              </a:r>
            </a:p>
          </p:txBody>
        </p:sp>
        <p:grpSp>
          <p:nvGrpSpPr>
            <p:cNvPr id="21" name="Group 20"/>
            <p:cNvGrpSpPr/>
            <p:nvPr/>
          </p:nvGrpSpPr>
          <p:grpSpPr>
            <a:xfrm>
              <a:off x="6248400" y="2514600"/>
              <a:ext cx="972391" cy="57150"/>
              <a:chOff x="3124200" y="3429000"/>
              <a:chExt cx="1524000" cy="134035"/>
            </a:xfrm>
          </p:grpSpPr>
          <p:cxnSp>
            <p:nvCxnSpPr>
              <p:cNvPr id="22" name="Straight Connector 21"/>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sp>
        <p:nvSpPr>
          <p:cNvPr id="25" name="Title 1"/>
          <p:cNvSpPr>
            <a:spLocks noGrp="1"/>
          </p:cNvSpPr>
          <p:nvPr>
            <p:ph type="title"/>
          </p:nvPr>
        </p:nvSpPr>
        <p:spPr>
          <a:xfrm>
            <a:off x="1828800" y="152400"/>
            <a:ext cx="6858000" cy="820861"/>
          </a:xfrm>
        </p:spPr>
        <p:txBody>
          <a:bodyPr/>
          <a:lstStyle/>
          <a:p>
            <a:r>
              <a:rPr lang="en-US" dirty="0" err="1"/>
              <a:t>Kết</a:t>
            </a:r>
            <a:r>
              <a:rPr lang="en-US" dirty="0"/>
              <a:t> </a:t>
            </a:r>
            <a:r>
              <a:rPr lang="en-US" dirty="0" err="1"/>
              <a:t>quả</a:t>
            </a:r>
            <a:r>
              <a:rPr lang="en-US" dirty="0"/>
              <a:t> </a:t>
            </a:r>
            <a:r>
              <a:rPr lang="en-US" dirty="0" err="1"/>
              <a:t>trên</a:t>
            </a:r>
            <a:r>
              <a:rPr lang="en-US" dirty="0"/>
              <a:t> </a:t>
            </a:r>
            <a:r>
              <a:rPr lang="en-US" dirty="0" err="1"/>
              <a:t>nhóm</a:t>
            </a:r>
            <a:r>
              <a:rPr lang="en-US" dirty="0"/>
              <a:t> </a:t>
            </a:r>
            <a:r>
              <a:rPr lang="en-US" dirty="0" err="1"/>
              <a:t>nguy</a:t>
            </a:r>
            <a:r>
              <a:rPr lang="en-US" dirty="0"/>
              <a:t> </a:t>
            </a:r>
            <a:r>
              <a:rPr lang="en-US" dirty="0" err="1"/>
              <a:t>cơ</a:t>
            </a:r>
            <a:r>
              <a:rPr lang="en-US" dirty="0"/>
              <a:t> </a:t>
            </a:r>
            <a:r>
              <a:rPr lang="en-US" dirty="0" err="1"/>
              <a:t>cao</a:t>
            </a:r>
            <a:r>
              <a:rPr lang="en-US" dirty="0"/>
              <a:t> </a:t>
            </a:r>
            <a:br>
              <a:rPr lang="en-US" dirty="0"/>
            </a:br>
            <a:r>
              <a:rPr lang="en-US" dirty="0"/>
              <a:t>(n=23)</a:t>
            </a:r>
          </a:p>
        </p:txBody>
      </p:sp>
      <p:grpSp>
        <p:nvGrpSpPr>
          <p:cNvPr id="26" name="Group 25"/>
          <p:cNvGrpSpPr/>
          <p:nvPr/>
        </p:nvGrpSpPr>
        <p:grpSpPr>
          <a:xfrm>
            <a:off x="6858000" y="1110086"/>
            <a:ext cx="1128341" cy="451224"/>
            <a:chOff x="6248400" y="2209800"/>
            <a:chExt cx="972391" cy="361950"/>
          </a:xfrm>
        </p:grpSpPr>
        <p:sp>
          <p:nvSpPr>
            <p:cNvPr id="27" name="TextBox 26"/>
            <p:cNvSpPr txBox="1"/>
            <p:nvPr/>
          </p:nvSpPr>
          <p:spPr>
            <a:xfrm>
              <a:off x="6400800" y="2209800"/>
              <a:ext cx="653702" cy="212937"/>
            </a:xfrm>
            <a:prstGeom prst="rect">
              <a:avLst/>
            </a:prstGeom>
            <a:noFill/>
          </p:spPr>
          <p:txBody>
            <a:bodyPr wrap="none" rtlCol="0">
              <a:spAutoFit/>
            </a:bodyPr>
            <a:lstStyle/>
            <a:p>
              <a:r>
                <a:rPr lang="en-US" sz="1125" b="1" i="1" dirty="0">
                  <a:latin typeface="Arial" panose="020B0604020202020204" pitchFamily="34" charset="0"/>
                  <a:cs typeface="Arial" panose="020B0604020202020204" pitchFamily="34" charset="0"/>
                </a:rPr>
                <a:t>p</a:t>
              </a:r>
              <a:r>
                <a:rPr lang="en-US" sz="1125" b="1" i="1">
                  <a:latin typeface="Arial" panose="020B0604020202020204" pitchFamily="34" charset="0"/>
                  <a:cs typeface="Arial" panose="020B0604020202020204" pitchFamily="34" charset="0"/>
                </a:rPr>
                <a:t>= 0.153</a:t>
              </a:r>
              <a:endParaRPr lang="en-US" sz="1125" b="1" i="1" dirty="0">
                <a:latin typeface="Arial" panose="020B0604020202020204" pitchFamily="34" charset="0"/>
                <a:cs typeface="Arial" panose="020B0604020202020204" pitchFamily="34" charset="0"/>
              </a:endParaRPr>
            </a:p>
          </p:txBody>
        </p:sp>
        <p:grpSp>
          <p:nvGrpSpPr>
            <p:cNvPr id="28" name="Group 27"/>
            <p:cNvGrpSpPr/>
            <p:nvPr/>
          </p:nvGrpSpPr>
          <p:grpSpPr>
            <a:xfrm>
              <a:off x="6248400" y="2514600"/>
              <a:ext cx="972391" cy="57150"/>
              <a:chOff x="3124200" y="3429000"/>
              <a:chExt cx="1524000" cy="134035"/>
            </a:xfrm>
          </p:grpSpPr>
          <p:cxnSp>
            <p:nvCxnSpPr>
              <p:cNvPr id="29" name="Straight Connector 28"/>
              <p:cNvCxnSpPr/>
              <p:nvPr/>
            </p:nvCxnSpPr>
            <p:spPr>
              <a:xfrm flipV="1">
                <a:off x="3124200" y="3429000"/>
                <a:ext cx="1524000" cy="352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648200" y="3429000"/>
                <a:ext cx="0" cy="134035"/>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3128076" y="3429000"/>
                <a:ext cx="0" cy="134035"/>
              </a:xfrm>
              <a:prstGeom prst="line">
                <a:avLst/>
              </a:prstGeom>
            </p:spPr>
            <p:style>
              <a:lnRef idx="2">
                <a:schemeClr val="dk1"/>
              </a:lnRef>
              <a:fillRef idx="0">
                <a:schemeClr val="dk1"/>
              </a:fillRef>
              <a:effectRef idx="1">
                <a:schemeClr val="dk1"/>
              </a:effectRef>
              <a:fontRef idx="minor">
                <a:schemeClr val="tx1"/>
              </a:fontRef>
            </p:style>
          </p:cxnSp>
        </p:grpSp>
      </p:grpSp>
      <p:sp>
        <p:nvSpPr>
          <p:cNvPr id="32" name="TextBox 31"/>
          <p:cNvSpPr txBox="1"/>
          <p:nvPr/>
        </p:nvSpPr>
        <p:spPr>
          <a:xfrm>
            <a:off x="990600" y="6248400"/>
            <a:ext cx="7511993" cy="400110"/>
          </a:xfrm>
          <a:prstGeom prst="rect">
            <a:avLst/>
          </a:prstGeom>
          <a:noFill/>
        </p:spPr>
        <p:txBody>
          <a:bodyPr wrap="none" rtlCol="0">
            <a:spAutoFit/>
          </a:bodyPr>
          <a:lstStyle/>
          <a:p>
            <a:r>
              <a:rPr lang="en-US" sz="2000" b="1" dirty="0">
                <a:solidFill>
                  <a:srgbClr val="002060"/>
                </a:solidFill>
                <a:latin typeface="Arial" panose="020B0604020202020204" pitchFamily="34" charset="0"/>
                <a:cs typeface="Arial" panose="020B0604020202020204" pitchFamily="34" charset="0"/>
              </a:rPr>
              <a:t>THANG ĐÁNH GIÁ LO ÂU - TRẦM CẢM - STRESS (DASS-21)</a:t>
            </a:r>
          </a:p>
        </p:txBody>
      </p:sp>
    </p:spTree>
    <p:extLst>
      <p:ext uri="{BB962C8B-B14F-4D97-AF65-F5344CB8AC3E}">
        <p14:creationId xmlns:p14="http://schemas.microsoft.com/office/powerpoint/2010/main" val="147800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610600" cy="1447800"/>
          </a:xfrm>
        </p:spPr>
        <p:txBody>
          <a:bodyPr/>
          <a:lstStyle/>
          <a:p>
            <a:pPr>
              <a:lnSpc>
                <a:spcPct val="150000"/>
              </a:lnSpc>
            </a:pPr>
            <a:r>
              <a:rPr lang="en-US" sz="3500" dirty="0" err="1" smtClean="0">
                <a:solidFill>
                  <a:srgbClr val="002060"/>
                </a:solidFill>
              </a:rPr>
              <a:t>Đánh</a:t>
            </a:r>
            <a:r>
              <a:rPr lang="en-US" sz="3500" dirty="0" smtClean="0">
                <a:solidFill>
                  <a:srgbClr val="002060"/>
                </a:solidFill>
              </a:rPr>
              <a:t> </a:t>
            </a:r>
            <a:r>
              <a:rPr lang="en-US" sz="3500" dirty="0" err="1">
                <a:solidFill>
                  <a:srgbClr val="002060"/>
                </a:solidFill>
              </a:rPr>
              <a:t>giá</a:t>
            </a:r>
            <a:r>
              <a:rPr lang="en-US" sz="3500" dirty="0">
                <a:solidFill>
                  <a:srgbClr val="002060"/>
                </a:solidFill>
              </a:rPr>
              <a:t> </a:t>
            </a:r>
            <a:r>
              <a:rPr lang="en-US" sz="3500" dirty="0" err="1">
                <a:solidFill>
                  <a:srgbClr val="002060"/>
                </a:solidFill>
              </a:rPr>
              <a:t>sự</a:t>
            </a:r>
            <a:r>
              <a:rPr lang="en-US" sz="3500" dirty="0">
                <a:solidFill>
                  <a:srgbClr val="002060"/>
                </a:solidFill>
              </a:rPr>
              <a:t> </a:t>
            </a:r>
            <a:r>
              <a:rPr lang="en-US" sz="3500" dirty="0" err="1">
                <a:solidFill>
                  <a:srgbClr val="002060"/>
                </a:solidFill>
              </a:rPr>
              <a:t>chấp</a:t>
            </a:r>
            <a:r>
              <a:rPr lang="en-US" sz="3500" dirty="0">
                <a:solidFill>
                  <a:srgbClr val="002060"/>
                </a:solidFill>
              </a:rPr>
              <a:t> </a:t>
            </a:r>
            <a:r>
              <a:rPr lang="en-US" sz="3500" dirty="0" err="1">
                <a:solidFill>
                  <a:srgbClr val="002060"/>
                </a:solidFill>
              </a:rPr>
              <a:t>nhận</a:t>
            </a:r>
            <a:r>
              <a:rPr lang="en-US" sz="3500" dirty="0">
                <a:solidFill>
                  <a:srgbClr val="002060"/>
                </a:solidFill>
              </a:rPr>
              <a:t> </a:t>
            </a:r>
            <a:r>
              <a:rPr lang="en-US" sz="3500" dirty="0" err="1">
                <a:solidFill>
                  <a:srgbClr val="002060"/>
                </a:solidFill>
              </a:rPr>
              <a:t>và</a:t>
            </a:r>
            <a:r>
              <a:rPr lang="en-US" sz="3500" dirty="0">
                <a:solidFill>
                  <a:srgbClr val="002060"/>
                </a:solidFill>
              </a:rPr>
              <a:t> </a:t>
            </a:r>
            <a:r>
              <a:rPr lang="en-US" sz="3500" dirty="0" err="1">
                <a:solidFill>
                  <a:srgbClr val="002060"/>
                </a:solidFill>
              </a:rPr>
              <a:t>tính</a:t>
            </a:r>
            <a:r>
              <a:rPr lang="en-US" sz="3500" dirty="0">
                <a:solidFill>
                  <a:srgbClr val="002060"/>
                </a:solidFill>
              </a:rPr>
              <a:t> </a:t>
            </a:r>
            <a:r>
              <a:rPr lang="en-US" sz="3500" dirty="0" err="1">
                <a:solidFill>
                  <a:srgbClr val="002060"/>
                </a:solidFill>
              </a:rPr>
              <a:t>khả</a:t>
            </a:r>
            <a:r>
              <a:rPr lang="en-US" sz="3500" dirty="0">
                <a:solidFill>
                  <a:srgbClr val="002060"/>
                </a:solidFill>
              </a:rPr>
              <a:t> </a:t>
            </a:r>
            <a:r>
              <a:rPr lang="en-US" sz="3500" dirty="0" err="1" smtClean="0">
                <a:solidFill>
                  <a:srgbClr val="002060"/>
                </a:solidFill>
              </a:rPr>
              <a:t>thi</a:t>
            </a:r>
            <a:r>
              <a:rPr lang="en-US" sz="3500" dirty="0" smtClean="0">
                <a:solidFill>
                  <a:srgbClr val="002060"/>
                </a:solidFill>
              </a:rPr>
              <a:t/>
            </a:r>
            <a:br>
              <a:rPr lang="en-US" sz="3500" dirty="0" smtClean="0">
                <a:solidFill>
                  <a:srgbClr val="002060"/>
                </a:solidFill>
              </a:rPr>
            </a:br>
            <a:r>
              <a:rPr lang="en-US" sz="3500" dirty="0" smtClean="0">
                <a:solidFill>
                  <a:srgbClr val="002060"/>
                </a:solidFill>
              </a:rPr>
              <a:t> </a:t>
            </a:r>
            <a:r>
              <a:rPr lang="en-US" sz="3500" dirty="0" err="1">
                <a:solidFill>
                  <a:srgbClr val="002060"/>
                </a:solidFill>
              </a:rPr>
              <a:t>của</a:t>
            </a:r>
            <a:r>
              <a:rPr lang="en-US" sz="3500" dirty="0">
                <a:solidFill>
                  <a:srgbClr val="002060"/>
                </a:solidFill>
              </a:rPr>
              <a:t> can </a:t>
            </a:r>
            <a:r>
              <a:rPr lang="en-US" sz="3500" dirty="0" err="1">
                <a:solidFill>
                  <a:srgbClr val="002060"/>
                </a:solidFill>
              </a:rPr>
              <a:t>thiệp</a:t>
            </a:r>
            <a:r>
              <a:rPr lang="en-US" sz="3500" dirty="0">
                <a:solidFill>
                  <a:srgbClr val="002060"/>
                </a:solidFill>
              </a:rPr>
              <a:t> ATS</a:t>
            </a:r>
          </a:p>
        </p:txBody>
      </p:sp>
    </p:spTree>
    <p:extLst>
      <p:ext uri="{BB962C8B-B14F-4D97-AF65-F5344CB8AC3E}">
        <p14:creationId xmlns:p14="http://schemas.microsoft.com/office/powerpoint/2010/main" val="12332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8600" y="1524000"/>
            <a:ext cx="8686800" cy="5105400"/>
          </a:xfrm>
        </p:spPr>
        <p:txBody>
          <a:bodyPr>
            <a:noAutofit/>
          </a:bodyPr>
          <a:lstStyle/>
          <a:p>
            <a:pPr marL="0" indent="0">
              <a:buNone/>
            </a:pPr>
            <a:r>
              <a:rPr lang="vi-VN" sz="2000" b="1" dirty="0"/>
              <a:t>Bệnh nhân</a:t>
            </a:r>
            <a:r>
              <a:rPr lang="vi-VN" sz="2000" dirty="0"/>
              <a:t>:</a:t>
            </a:r>
          </a:p>
          <a:p>
            <a:pPr marL="0" indent="0">
              <a:buNone/>
            </a:pPr>
            <a:endParaRPr lang="vi-VN" sz="2000" dirty="0"/>
          </a:p>
          <a:p>
            <a:pPr marL="857250" lvl="1" indent="-457200">
              <a:buFontTx/>
              <a:buChar char="-"/>
            </a:pPr>
            <a:r>
              <a:rPr lang="vi-VN" sz="2000" dirty="0"/>
              <a:t>Chương trình, thể hiện sự quan tâm đến bệnh nhân, khiến họ cảm thấy được động viên;</a:t>
            </a:r>
          </a:p>
          <a:p>
            <a:pPr marL="400050" lvl="1" indent="0">
              <a:buNone/>
            </a:pPr>
            <a:endParaRPr lang="vi-VN" sz="2000" dirty="0"/>
          </a:p>
          <a:p>
            <a:pPr marL="857250" lvl="1" indent="-457200">
              <a:buFontTx/>
              <a:buChar char="-"/>
            </a:pPr>
            <a:r>
              <a:rPr lang="vi-VN" sz="2000" dirty="0"/>
              <a:t>‘‘Bác sĩ đã luôn dành thời gian hỗ trợ, để bệnh nhân </a:t>
            </a:r>
            <a:r>
              <a:rPr lang="vi-VN" sz="2000" dirty="0" smtClean="0"/>
              <a:t>hạn chế </a:t>
            </a:r>
            <a:r>
              <a:rPr lang="vi-VN" sz="2000" dirty="0"/>
              <a:t>tìm đến ma túy đá’’;</a:t>
            </a:r>
          </a:p>
          <a:p>
            <a:pPr marL="400050" lvl="1" indent="0">
              <a:buNone/>
            </a:pPr>
            <a:endParaRPr lang="vi-VN" sz="2000" dirty="0"/>
          </a:p>
          <a:p>
            <a:pPr marL="857250" lvl="1" indent="-457200">
              <a:buFontTx/>
              <a:buChar char="-"/>
            </a:pPr>
            <a:r>
              <a:rPr lang="vi-VN" sz="2000" dirty="0"/>
              <a:t>‘‘Đánh giá cao các buổi sinh hoạt cho nhóm nguy cơ cao vì “</a:t>
            </a:r>
            <a:r>
              <a:rPr lang="vi-VN" sz="2000" i="1" dirty="0"/>
              <a:t>cởi mở</a:t>
            </a:r>
            <a:r>
              <a:rPr lang="vi-VN" sz="2000" dirty="0"/>
              <a:t>”, “</a:t>
            </a:r>
            <a:r>
              <a:rPr lang="vi-VN" sz="2000" i="1" dirty="0"/>
              <a:t>chia sẻ thật</a:t>
            </a:r>
            <a:r>
              <a:rPr lang="vi-VN" sz="2000" dirty="0"/>
              <a:t>” các vấn đề’’;</a:t>
            </a:r>
          </a:p>
          <a:p>
            <a:pPr marL="400050" lvl="1" indent="0">
              <a:buNone/>
            </a:pPr>
            <a:endParaRPr lang="vi-VN" sz="2000" dirty="0"/>
          </a:p>
          <a:p>
            <a:pPr marL="857250" lvl="1" indent="-457200">
              <a:buFontTx/>
              <a:buChar char="-"/>
            </a:pPr>
            <a:r>
              <a:rPr lang="vi-VN" sz="2000" dirty="0"/>
              <a:t>Động viên bằng phần thưởng được đánh giá cao và là bằng chứng khách quan, và giúp bệnh nhân được gia đình ghi </a:t>
            </a:r>
            <a:r>
              <a:rPr lang="vi-VN" sz="2000" dirty="0" smtClean="0"/>
              <a:t>nhận sự tiến bộ;</a:t>
            </a:r>
            <a:endParaRPr lang="vi-VN" sz="2000" dirty="0"/>
          </a:p>
          <a:p>
            <a:pPr marL="400050" lvl="1" indent="0">
              <a:buNone/>
            </a:pPr>
            <a:endParaRPr lang="vi-VN" sz="2000" dirty="0"/>
          </a:p>
          <a:p>
            <a:pPr marL="0" indent="0">
              <a:buNone/>
            </a:pPr>
            <a:endParaRPr lang="vi-VN" sz="2000" dirty="0"/>
          </a:p>
          <a:p>
            <a:pPr marL="0" indent="0">
              <a:buNone/>
            </a:pPr>
            <a:endParaRPr lang="vi-VN" sz="2000" dirty="0"/>
          </a:p>
          <a:p>
            <a:pPr marL="0" indent="0">
              <a:buNone/>
            </a:pPr>
            <a:endParaRPr lang="vi-VN" sz="2000" dirty="0"/>
          </a:p>
        </p:txBody>
      </p:sp>
      <p:sp>
        <p:nvSpPr>
          <p:cNvPr id="5" name="Title 11"/>
          <p:cNvSpPr>
            <a:spLocks noGrp="1"/>
          </p:cNvSpPr>
          <p:nvPr>
            <p:ph type="title"/>
          </p:nvPr>
        </p:nvSpPr>
        <p:spPr>
          <a:xfrm>
            <a:off x="1635826" y="304800"/>
            <a:ext cx="7736774" cy="516061"/>
          </a:xfrm>
        </p:spPr>
        <p:txBody>
          <a:bodyPr/>
          <a:lstStyle/>
          <a:p>
            <a:r>
              <a:rPr lang="vi-VN" dirty="0"/>
              <a:t>Đánh giá chung về can thiệp</a:t>
            </a:r>
          </a:p>
        </p:txBody>
      </p:sp>
    </p:spTree>
    <p:extLst>
      <p:ext uri="{BB962C8B-B14F-4D97-AF65-F5344CB8AC3E}">
        <p14:creationId xmlns:p14="http://schemas.microsoft.com/office/powerpoint/2010/main" val="323058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vi-VN" dirty="0"/>
              <a:t>Đánh giá chung về can thiệp</a:t>
            </a:r>
          </a:p>
        </p:txBody>
      </p:sp>
      <p:sp>
        <p:nvSpPr>
          <p:cNvPr id="13" name="Content Placeholder 12"/>
          <p:cNvSpPr>
            <a:spLocks noGrp="1"/>
          </p:cNvSpPr>
          <p:nvPr>
            <p:ph idx="1"/>
          </p:nvPr>
        </p:nvSpPr>
        <p:spPr>
          <a:xfrm>
            <a:off x="457200" y="1066800"/>
            <a:ext cx="8382000" cy="5562600"/>
          </a:xfrm>
        </p:spPr>
        <p:txBody>
          <a:bodyPr>
            <a:normAutofit/>
          </a:bodyPr>
          <a:lstStyle/>
          <a:p>
            <a:pPr marL="0" indent="0">
              <a:buNone/>
            </a:pPr>
            <a:r>
              <a:rPr lang="vi-VN" sz="2200" b="1" dirty="0"/>
              <a:t>Cán bộ y tế</a:t>
            </a:r>
            <a:r>
              <a:rPr lang="vi-VN" sz="2200" dirty="0"/>
              <a:t>:</a:t>
            </a:r>
          </a:p>
          <a:p>
            <a:pPr marL="0" indent="0">
              <a:buNone/>
            </a:pPr>
            <a:endParaRPr lang="vi-VN" sz="2200" dirty="0"/>
          </a:p>
          <a:p>
            <a:pPr>
              <a:buFontTx/>
              <a:buChar char="-"/>
            </a:pPr>
            <a:r>
              <a:rPr lang="vi-VN" sz="2200" dirty="0"/>
              <a:t>‘‘Chương trình rất tốt, giúp một số bệnh </a:t>
            </a:r>
            <a:r>
              <a:rPr lang="vi-VN" sz="2200" dirty="0" smtClean="0"/>
              <a:t>nhân giảm và dần </a:t>
            </a:r>
            <a:r>
              <a:rPr lang="vi-VN" sz="2200" dirty="0"/>
              <a:t>không còn sử dụng’’;</a:t>
            </a:r>
          </a:p>
          <a:p>
            <a:pPr marL="0" indent="0">
              <a:buNone/>
            </a:pPr>
            <a:endParaRPr lang="vi-VN" sz="2200" dirty="0"/>
          </a:p>
          <a:p>
            <a:pPr>
              <a:buFontTx/>
              <a:buChar char="-"/>
            </a:pPr>
            <a:r>
              <a:rPr lang="vi-VN" sz="2200" dirty="0"/>
              <a:t>‘‘Bệnh nhân gắn bó với hoạt động của chương trình này hơn các chương trình tư vấn trước kia’’;</a:t>
            </a:r>
          </a:p>
          <a:p>
            <a:pPr>
              <a:buFontTx/>
              <a:buChar char="-"/>
            </a:pPr>
            <a:endParaRPr lang="vi-VN" sz="2200" dirty="0"/>
          </a:p>
          <a:p>
            <a:pPr>
              <a:buFontTx/>
              <a:buChar char="-"/>
            </a:pPr>
            <a:r>
              <a:rPr lang="vi-VN" sz="2200" dirty="0"/>
              <a:t>‘‘Cung cấp thông tin và kiến thức thêm cho cán bộ, giúp công việc tư vấn chất lượng hơn’’;</a:t>
            </a:r>
          </a:p>
          <a:p>
            <a:pPr marL="0" indent="0">
              <a:buNone/>
            </a:pPr>
            <a:endParaRPr lang="vi-VN" sz="2200" dirty="0"/>
          </a:p>
          <a:p>
            <a:pPr>
              <a:buFontTx/>
              <a:buChar char="-"/>
            </a:pPr>
            <a:r>
              <a:rPr lang="vi-VN" sz="2200" dirty="0"/>
              <a:t>‘‘Giúp thay đổi thái độ bệnh nhân rõ rệt qua từng tuần’’;</a:t>
            </a:r>
          </a:p>
          <a:p>
            <a:pPr>
              <a:buFontTx/>
              <a:buChar char="-"/>
            </a:pPr>
            <a:endParaRPr lang="vi-VN" sz="2200" dirty="0"/>
          </a:p>
          <a:p>
            <a:pPr marL="0" indent="0">
              <a:buNone/>
            </a:pPr>
            <a:endParaRPr lang="vi-VN" sz="2200" dirty="0"/>
          </a:p>
          <a:p>
            <a:pPr marL="0" indent="0">
              <a:buNone/>
            </a:pPr>
            <a:endParaRPr lang="vi-VN" sz="2200" dirty="0"/>
          </a:p>
          <a:p>
            <a:pPr marL="0" indent="0">
              <a:buNone/>
            </a:pPr>
            <a:endParaRPr lang="vi-VN" sz="2200" dirty="0"/>
          </a:p>
          <a:p>
            <a:pPr marL="0" indent="0">
              <a:buNone/>
            </a:pPr>
            <a:endParaRPr lang="vi-VN" sz="2200" dirty="0"/>
          </a:p>
        </p:txBody>
      </p:sp>
    </p:spTree>
    <p:extLst>
      <p:ext uri="{BB962C8B-B14F-4D97-AF65-F5344CB8AC3E}">
        <p14:creationId xmlns:p14="http://schemas.microsoft.com/office/powerpoint/2010/main" val="422567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n-US" sz="1800" dirty="0" err="1">
                <a:latin typeface="Arial" panose="020B0604020202020204" pitchFamily="34" charset="0"/>
                <a:cs typeface="Arial" panose="020B0604020202020204" pitchFamily="34" charset="0"/>
              </a:rPr>
              <a:t>Thang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điểm</a:t>
            </a:r>
            <a:r>
              <a:rPr lang="en-US" sz="1800" dirty="0">
                <a:latin typeface="Arial" panose="020B0604020202020204" pitchFamily="34" charset="0"/>
                <a:cs typeface="Arial" panose="020B0604020202020204" pitchFamily="34" charset="0"/>
              </a:rPr>
              <a:t> VAS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lòng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từng</a:t>
            </a:r>
            <a:r>
              <a:rPr lang="en-US" sz="1800" dirty="0">
                <a:latin typeface="Arial" panose="020B0604020202020204" pitchFamily="34" charset="0"/>
                <a:cs typeface="Arial" panose="020B0604020202020204" pitchFamily="34" charset="0"/>
              </a:rPr>
              <a:t> can </a:t>
            </a:r>
            <a:r>
              <a:rPr lang="en-US" sz="1800" dirty="0" err="1">
                <a:latin typeface="Arial" panose="020B0604020202020204" pitchFamily="34" charset="0"/>
                <a:cs typeface="Arial" panose="020B0604020202020204" pitchFamily="34" charset="0"/>
              </a:rPr>
              <a:t>thiệp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nhóm</a:t>
            </a:r>
            <a:r>
              <a:rPr lang="en-US" sz="1800" dirty="0">
                <a:latin typeface="Arial" panose="020B0604020202020204" pitchFamily="34" charset="0"/>
                <a:cs typeface="Arial" panose="020B0604020202020204" pitchFamily="34" charset="0"/>
              </a:rPr>
              <a:t> NCTB (n=77)</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3671921221"/>
              </p:ext>
            </p:extLst>
          </p:nvPr>
        </p:nvGraphicFramePr>
        <p:xfrm>
          <a:off x="531019" y="2667000"/>
          <a:ext cx="4040188" cy="2820416"/>
        </p:xfrm>
        <a:graphic>
          <a:graphicData uri="http://schemas.openxmlformats.org/drawingml/2006/table">
            <a:tbl>
              <a:tblPr firstRow="1" bandRow="1">
                <a:tableStyleId>{5C22544A-7EE6-4342-B048-85BDC9FD1C3A}</a:tableStyleId>
              </a:tblPr>
              <a:tblGrid>
                <a:gridCol w="2020094">
                  <a:extLst>
                    <a:ext uri="{9D8B030D-6E8A-4147-A177-3AD203B41FA5}">
                      <a16:colId xmlns="" xmlns:a16="http://schemas.microsoft.com/office/drawing/2014/main" val="20000"/>
                    </a:ext>
                  </a:extLst>
                </a:gridCol>
                <a:gridCol w="2020094">
                  <a:extLst>
                    <a:ext uri="{9D8B030D-6E8A-4147-A177-3AD203B41FA5}">
                      <a16:colId xmlns="" xmlns:a16="http://schemas.microsoft.com/office/drawing/2014/main" val="20001"/>
                    </a:ext>
                  </a:extLst>
                </a:gridCol>
              </a:tblGrid>
              <a:tr h="370840">
                <a:tc>
                  <a:txBody>
                    <a:bodyPr/>
                    <a:lstStyle/>
                    <a:p>
                      <a:pPr>
                        <a:lnSpc>
                          <a:spcPct val="107000"/>
                        </a:lnSpc>
                        <a:spcAft>
                          <a:spcPts val="800"/>
                        </a:spcAft>
                      </a:pPr>
                      <a:r>
                        <a:rPr lang="en-GB" sz="1800" dirty="0" err="1">
                          <a:effectLst/>
                        </a:rPr>
                        <a:t>Loại</a:t>
                      </a:r>
                      <a:r>
                        <a:rPr lang="en-GB" sz="1800" baseline="0" dirty="0">
                          <a:effectLst/>
                        </a:rPr>
                        <a:t> can </a:t>
                      </a:r>
                      <a:r>
                        <a:rPr lang="en-GB" sz="1800" baseline="0" dirty="0" err="1">
                          <a:effectLst/>
                        </a:rPr>
                        <a:t>thiệp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algn="ctr" defTabSz="457200" rtl="0" eaLnBrk="1" latinLnBrk="0" hangingPunct="1">
                        <a:lnSpc>
                          <a:spcPct val="107000"/>
                        </a:lnSpc>
                        <a:spcAft>
                          <a:spcPts val="800"/>
                        </a:spcAft>
                      </a:pPr>
                      <a:r>
                        <a:rPr lang="en-GB" sz="1800" b="1" kern="1200" baseline="0" dirty="0">
                          <a:solidFill>
                            <a:schemeClr val="lt1"/>
                          </a:solidFill>
                          <a:effectLst/>
                          <a:latin typeface="+mn-lt"/>
                          <a:ea typeface="+mn-ea"/>
                          <a:cs typeface="+mn-cs"/>
                        </a:rPr>
                        <a:t>VAS</a:t>
                      </a:r>
                    </a:p>
                    <a:p>
                      <a:pPr marL="0" algn="ctr" defTabSz="457200" rtl="0" eaLnBrk="1" latinLnBrk="0" hangingPunct="1">
                        <a:lnSpc>
                          <a:spcPct val="107000"/>
                        </a:lnSpc>
                        <a:spcAft>
                          <a:spcPts val="800"/>
                        </a:spcAft>
                      </a:pPr>
                      <a:r>
                        <a:rPr lang="en-GB" sz="1800" b="1" kern="1200" baseline="0" dirty="0">
                          <a:solidFill>
                            <a:schemeClr val="lt1"/>
                          </a:solidFill>
                          <a:effectLst/>
                          <a:latin typeface="+mn-lt"/>
                          <a:ea typeface="+mn-ea"/>
                          <a:cs typeface="+mn-cs"/>
                        </a:rPr>
                        <a:t>Median [q25 - q75]</a:t>
                      </a:r>
                    </a:p>
                  </a:txBody>
                  <a:tcPr marL="51435" marR="51435" marT="0" marB="0" anchor="ctr"/>
                </a:tc>
                <a:extLst>
                  <a:ext uri="{0D108BD9-81ED-4DB2-BD59-A6C34878D82A}">
                    <a16:rowId xmlns="" xmlns:a16="http://schemas.microsoft.com/office/drawing/2014/main" val="10000"/>
                  </a:ext>
                </a:extLst>
              </a:tr>
              <a:tr h="370840">
                <a:tc>
                  <a:txBody>
                    <a:bodyPr/>
                    <a:lstStyle/>
                    <a:p>
                      <a:pPr>
                        <a:lnSpc>
                          <a:spcPct val="107000"/>
                        </a:lnSpc>
                        <a:spcAft>
                          <a:spcPts val="0"/>
                        </a:spcAft>
                      </a:pPr>
                      <a:r>
                        <a:rPr lang="en-GB" sz="1800" dirty="0" err="1">
                          <a:effectLst/>
                        </a:rPr>
                        <a:t>Sinh</a:t>
                      </a:r>
                      <a:r>
                        <a:rPr lang="en-GB" sz="1800" dirty="0">
                          <a:effectLst/>
                        </a:rPr>
                        <a:t> </a:t>
                      </a:r>
                      <a:r>
                        <a:rPr lang="en-GB" sz="1800" dirty="0" err="1">
                          <a:effectLst/>
                        </a:rPr>
                        <a:t>hoạt</a:t>
                      </a:r>
                      <a:r>
                        <a:rPr lang="en-GB" sz="1800" dirty="0">
                          <a:effectLst/>
                        </a:rPr>
                        <a:t>  </a:t>
                      </a:r>
                      <a:r>
                        <a:rPr lang="en-GB" sz="1800" dirty="0" err="1">
                          <a:effectLst/>
                        </a:rPr>
                        <a:t>nhóm</a:t>
                      </a:r>
                      <a:r>
                        <a:rPr lang="en-GB" sz="1800" dirty="0">
                          <a:effectLst/>
                        </a:rPr>
                        <a:t> (n=77)</a:t>
                      </a:r>
                      <a:r>
                        <a:rPr lang="en-GB" sz="1800" baseline="300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1800" dirty="0">
                          <a:effectLst/>
                        </a:rPr>
                        <a:t>9 [8-10]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370840">
                <a:tc>
                  <a:txBody>
                    <a:bodyPr/>
                    <a:lstStyle/>
                    <a:p>
                      <a:pPr>
                        <a:lnSpc>
                          <a:spcPct val="107000"/>
                        </a:lnSpc>
                        <a:spcAft>
                          <a:spcPts val="0"/>
                        </a:spcAft>
                      </a:pPr>
                      <a:r>
                        <a:rPr lang="en-GB" sz="1800" dirty="0" err="1">
                          <a:effectLst/>
                        </a:rPr>
                        <a:t>Phỏng</a:t>
                      </a:r>
                      <a:r>
                        <a:rPr lang="en-GB" sz="1800" dirty="0">
                          <a:effectLst/>
                        </a:rPr>
                        <a:t> </a:t>
                      </a:r>
                      <a:r>
                        <a:rPr lang="en-GB" sz="1800" dirty="0" err="1">
                          <a:effectLst/>
                        </a:rPr>
                        <a:t>vấn</a:t>
                      </a:r>
                      <a:r>
                        <a:rPr lang="en-GB" sz="1800" dirty="0">
                          <a:effectLst/>
                        </a:rPr>
                        <a:t> </a:t>
                      </a:r>
                      <a:r>
                        <a:rPr lang="en-GB" sz="1800" dirty="0" err="1">
                          <a:effectLst/>
                        </a:rPr>
                        <a:t>nâng</a:t>
                      </a:r>
                      <a:r>
                        <a:rPr lang="en-GB" sz="1800" dirty="0">
                          <a:effectLst/>
                        </a:rPr>
                        <a:t> </a:t>
                      </a:r>
                      <a:r>
                        <a:rPr lang="en-GB" sz="1800" dirty="0" err="1">
                          <a:effectLst/>
                        </a:rPr>
                        <a:t>cao</a:t>
                      </a:r>
                      <a:r>
                        <a:rPr lang="en-GB" sz="1800" dirty="0">
                          <a:effectLst/>
                        </a:rPr>
                        <a:t> </a:t>
                      </a:r>
                      <a:r>
                        <a:rPr lang="en-GB" sz="1800" dirty="0" err="1">
                          <a:effectLst/>
                        </a:rPr>
                        <a:t>động</a:t>
                      </a:r>
                      <a:r>
                        <a:rPr lang="en-GB" sz="1800" dirty="0">
                          <a:effectLst/>
                        </a:rPr>
                        <a:t> </a:t>
                      </a:r>
                      <a:r>
                        <a:rPr lang="en-GB" sz="1800" dirty="0" err="1">
                          <a:effectLst/>
                        </a:rPr>
                        <a:t>lực</a:t>
                      </a:r>
                      <a:r>
                        <a:rPr lang="en-GB" sz="1800" dirty="0">
                          <a:effectLst/>
                        </a:rPr>
                        <a:t> (n=77</a:t>
                      </a:r>
                      <a:r>
                        <a:rPr lang="en-GB" sz="1800" baseline="30000" dirty="0">
                          <a:effectLst/>
                        </a:rPr>
                        <a:t>a</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1800" dirty="0">
                          <a:effectLst/>
                        </a:rPr>
                        <a:t>9 [8-10]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370840">
                <a:tc>
                  <a:txBody>
                    <a:bodyPr/>
                    <a:lstStyle/>
                    <a:p>
                      <a:pPr>
                        <a:lnSpc>
                          <a:spcPct val="107000"/>
                        </a:lnSpc>
                        <a:spcAft>
                          <a:spcPts val="0"/>
                        </a:spcAft>
                      </a:pPr>
                      <a:r>
                        <a:rPr lang="en-GB" sz="1800" dirty="0" err="1">
                          <a:effectLst/>
                        </a:rPr>
                        <a:t>Quản</a:t>
                      </a:r>
                      <a:r>
                        <a:rPr lang="en-GB" sz="1800" dirty="0">
                          <a:effectLst/>
                        </a:rPr>
                        <a:t> </a:t>
                      </a:r>
                      <a:r>
                        <a:rPr lang="en-GB" sz="1800" dirty="0" err="1">
                          <a:effectLst/>
                        </a:rPr>
                        <a:t>lý</a:t>
                      </a:r>
                      <a:r>
                        <a:rPr lang="en-GB" sz="1800" dirty="0">
                          <a:effectLst/>
                        </a:rPr>
                        <a:t> </a:t>
                      </a:r>
                      <a:r>
                        <a:rPr lang="en-GB" sz="1800" dirty="0" err="1">
                          <a:effectLst/>
                        </a:rPr>
                        <a:t>hành</a:t>
                      </a:r>
                      <a:r>
                        <a:rPr lang="en-GB" sz="1800" dirty="0">
                          <a:effectLst/>
                        </a:rPr>
                        <a:t> vi </a:t>
                      </a:r>
                      <a:r>
                        <a:rPr lang="en-GB" sz="1800" dirty="0" err="1">
                          <a:effectLst/>
                        </a:rPr>
                        <a:t>tích</a:t>
                      </a:r>
                      <a:r>
                        <a:rPr lang="en-GB" sz="1800" dirty="0">
                          <a:effectLst/>
                        </a:rPr>
                        <a:t> </a:t>
                      </a:r>
                      <a:r>
                        <a:rPr lang="en-GB" sz="1800" dirty="0" err="1">
                          <a:effectLst/>
                        </a:rPr>
                        <a:t>cực</a:t>
                      </a:r>
                      <a:r>
                        <a:rPr lang="en-GB" sz="1800" dirty="0">
                          <a:effectLst/>
                        </a:rPr>
                        <a:t>  (n=77</a:t>
                      </a:r>
                      <a:r>
                        <a:rPr lang="en-GB" sz="1800" baseline="30000" dirty="0">
                          <a:effectLst/>
                        </a:rPr>
                        <a:t> a</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1800" dirty="0">
                          <a:effectLst/>
                        </a:rPr>
                        <a:t>10 [9-10]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r h="370840">
                <a:tc>
                  <a:txBody>
                    <a:bodyPr/>
                    <a:lstStyle/>
                    <a:p>
                      <a:pPr>
                        <a:lnSpc>
                          <a:spcPct val="107000"/>
                        </a:lnSpc>
                        <a:spcAft>
                          <a:spcPts val="0"/>
                        </a:spcAft>
                      </a:pPr>
                      <a:r>
                        <a:rPr lang="en-GB" sz="1800" dirty="0">
                          <a:effectLst/>
                        </a:rPr>
                        <a:t>SMS  (n=53</a:t>
                      </a:r>
                      <a:r>
                        <a:rPr lang="en-GB" sz="1800" baseline="30000" dirty="0">
                          <a:effectLst/>
                        </a:rPr>
                        <a:t> b</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1800" dirty="0">
                          <a:effectLst/>
                        </a:rPr>
                        <a:t>10 [8-10]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4"/>
                  </a:ext>
                </a:extLst>
              </a:tr>
            </a:tbl>
          </a:graphicData>
        </a:graphic>
      </p:graphicFrame>
      <p:sp>
        <p:nvSpPr>
          <p:cNvPr id="8" name="Text Placeholder 7"/>
          <p:cNvSpPr>
            <a:spLocks noGrp="1"/>
          </p:cNvSpPr>
          <p:nvPr>
            <p:ph type="body" sz="quarter" idx="3"/>
          </p:nvPr>
        </p:nvSpPr>
        <p:spPr>
          <a:xfrm>
            <a:off x="4724400" y="1215232"/>
            <a:ext cx="4041775" cy="639762"/>
          </a:xfrm>
        </p:spPr>
        <p:txBody>
          <a:bodyPr>
            <a:normAutofit fontScale="92500" lnSpcReduction="20000"/>
          </a:bodyPr>
          <a:lstStyle/>
          <a:p>
            <a:pPr algn="ct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 can </a:t>
            </a:r>
            <a:r>
              <a:rPr lang="en-US" dirty="0" err="1">
                <a:latin typeface="Times New Roman" panose="02020603050405020304" pitchFamily="18" charset="0"/>
                <a:cs typeface="Times New Roman" panose="02020603050405020304" pitchFamily="18" charset="0"/>
              </a:rPr>
              <a:t>thiệp</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ược bệnh nhân thích nhất</a:t>
            </a:r>
          </a:p>
        </p:txBody>
      </p:sp>
      <p:sp>
        <p:nvSpPr>
          <p:cNvPr id="5" name="Title 1"/>
          <p:cNvSpPr>
            <a:spLocks noGrp="1"/>
          </p:cNvSpPr>
          <p:nvPr>
            <p:ph type="title" idx="4294967295"/>
          </p:nvPr>
        </p:nvSpPr>
        <p:spPr>
          <a:xfrm>
            <a:off x="2362200" y="76200"/>
            <a:ext cx="5802312" cy="387350"/>
          </a:xfrm>
          <a:prstGeom prst="rect">
            <a:avLst/>
          </a:prstGeom>
        </p:spPr>
        <p:txBody>
          <a:bodyPr/>
          <a:lstStyle/>
          <a:p>
            <a:r>
              <a:rPr lang="en-US" sz="2800" dirty="0" err="1"/>
              <a:t>Kết</a:t>
            </a:r>
            <a:r>
              <a:rPr lang="en-US" sz="2800" dirty="0"/>
              <a:t> </a:t>
            </a:r>
            <a:r>
              <a:rPr lang="en-US" sz="2800" dirty="0" err="1"/>
              <a:t>quả</a:t>
            </a:r>
            <a:r>
              <a:rPr lang="en-US" sz="2800" dirty="0"/>
              <a:t> </a:t>
            </a:r>
            <a:r>
              <a:rPr lang="en-US" sz="2800" dirty="0" err="1"/>
              <a:t>trên</a:t>
            </a:r>
            <a:r>
              <a:rPr lang="en-US" sz="2800" dirty="0"/>
              <a:t> </a:t>
            </a:r>
            <a:r>
              <a:rPr lang="en-US" sz="2800" dirty="0" err="1"/>
              <a:t>nhóm</a:t>
            </a:r>
            <a:r>
              <a:rPr lang="en-US" sz="2800" dirty="0"/>
              <a:t> </a:t>
            </a:r>
            <a:r>
              <a:rPr lang="en-US" sz="2800" dirty="0" err="1"/>
              <a:t>nguy</a:t>
            </a:r>
            <a:r>
              <a:rPr lang="en-US" sz="2800" dirty="0"/>
              <a:t> </a:t>
            </a:r>
            <a:r>
              <a:rPr lang="en-US" sz="2800" dirty="0" err="1"/>
              <a:t>cơ</a:t>
            </a:r>
            <a:r>
              <a:rPr lang="en-US" sz="2800" dirty="0"/>
              <a:t> </a:t>
            </a:r>
            <a:r>
              <a:rPr lang="en-US" sz="2800" dirty="0" err="1"/>
              <a:t>trung</a:t>
            </a:r>
            <a:r>
              <a:rPr lang="en-US" sz="2800" dirty="0"/>
              <a:t> </a:t>
            </a:r>
            <a:r>
              <a:rPr lang="en-US" sz="2800" dirty="0" err="1"/>
              <a:t>bình</a:t>
            </a:r>
            <a:r>
              <a:rPr lang="en-US" sz="2800" dirty="0"/>
              <a:t> (n=88)</a:t>
            </a:r>
          </a:p>
        </p:txBody>
      </p:sp>
      <p:sp>
        <p:nvSpPr>
          <p:cNvPr id="7" name="TextBox 6"/>
          <p:cNvSpPr txBox="1"/>
          <p:nvPr/>
        </p:nvSpPr>
        <p:spPr>
          <a:xfrm>
            <a:off x="228600" y="6248401"/>
            <a:ext cx="8686800" cy="276999"/>
          </a:xfrm>
          <a:prstGeom prst="rect">
            <a:avLst/>
          </a:prstGeom>
          <a:noFill/>
        </p:spPr>
        <p:txBody>
          <a:bodyPr wrap="square" rtlCol="0">
            <a:spAutoFit/>
          </a:bodyPr>
          <a:lstStyle/>
          <a:p>
            <a:r>
              <a:rPr lang="en-US" sz="1200" dirty="0"/>
              <a:t>(</a:t>
            </a:r>
            <a:r>
              <a:rPr lang="en-US" sz="1200" i="1" dirty="0"/>
              <a:t>11 </a:t>
            </a:r>
            <a:r>
              <a:rPr lang="en-US" sz="1200" i="1" dirty="0" err="1"/>
              <a:t>trường</a:t>
            </a:r>
            <a:r>
              <a:rPr lang="en-US" sz="1200" i="1" dirty="0"/>
              <a:t> </a:t>
            </a:r>
            <a:r>
              <a:rPr lang="en-US" sz="1200" i="1" dirty="0" err="1"/>
              <a:t>hợp</a:t>
            </a:r>
            <a:r>
              <a:rPr lang="en-US" sz="1200" i="1" dirty="0"/>
              <a:t> missing: 4 </a:t>
            </a:r>
            <a:r>
              <a:rPr lang="en-US" sz="1200" i="1" dirty="0" err="1"/>
              <a:t>ra</a:t>
            </a:r>
            <a:r>
              <a:rPr lang="en-US" sz="1200" i="1" dirty="0"/>
              <a:t> </a:t>
            </a:r>
            <a:r>
              <a:rPr lang="en-US" sz="1200" i="1" dirty="0" err="1"/>
              <a:t>khỏi</a:t>
            </a:r>
            <a:r>
              <a:rPr lang="en-US" sz="1200" i="1" dirty="0"/>
              <a:t> </a:t>
            </a:r>
            <a:r>
              <a:rPr lang="en-US" sz="1200" i="1" dirty="0" err="1"/>
              <a:t>chương</a:t>
            </a:r>
            <a:r>
              <a:rPr lang="en-US" sz="1200" i="1" dirty="0"/>
              <a:t> </a:t>
            </a:r>
            <a:r>
              <a:rPr lang="en-US" sz="1200" i="1" dirty="0" err="1"/>
              <a:t>trình</a:t>
            </a:r>
            <a:r>
              <a:rPr lang="en-US" sz="1200" i="1" dirty="0"/>
              <a:t> MMT, 4 </a:t>
            </a:r>
            <a:r>
              <a:rPr lang="en-US" sz="1200" i="1" dirty="0" err="1"/>
              <a:t>chuyển</a:t>
            </a:r>
            <a:r>
              <a:rPr lang="en-US" sz="1200" i="1" dirty="0"/>
              <a:t> </a:t>
            </a:r>
            <a:r>
              <a:rPr lang="en-US" sz="1200" i="1" dirty="0" err="1"/>
              <a:t>đi</a:t>
            </a:r>
            <a:r>
              <a:rPr lang="en-US" sz="1200" i="1" dirty="0"/>
              <a:t>, 1 </a:t>
            </a:r>
            <a:r>
              <a:rPr lang="en-US" sz="1200" i="1" dirty="0" err="1"/>
              <a:t>bị</a:t>
            </a:r>
            <a:r>
              <a:rPr lang="en-US" sz="1200" i="1" dirty="0"/>
              <a:t> </a:t>
            </a:r>
            <a:r>
              <a:rPr lang="en-US" sz="1200" i="1" dirty="0" err="1"/>
              <a:t>bắt</a:t>
            </a:r>
            <a:r>
              <a:rPr lang="en-US" sz="1200" i="1" dirty="0"/>
              <a:t>, 2 </a:t>
            </a:r>
            <a:r>
              <a:rPr lang="en-US" sz="1200" i="1" dirty="0" err="1"/>
              <a:t>không</a:t>
            </a:r>
            <a:r>
              <a:rPr lang="en-US" sz="1200" i="1" dirty="0"/>
              <a:t> </a:t>
            </a:r>
            <a:r>
              <a:rPr lang="en-US" sz="1200" i="1" dirty="0" err="1"/>
              <a:t>đồng</a:t>
            </a:r>
            <a:r>
              <a:rPr lang="en-US" sz="1200" i="1" dirty="0"/>
              <a:t> ý </a:t>
            </a:r>
            <a:r>
              <a:rPr lang="en-US" sz="1200" i="1" dirty="0" err="1"/>
              <a:t>tham</a:t>
            </a:r>
            <a:r>
              <a:rPr lang="en-US" sz="1200" i="1" dirty="0"/>
              <a:t> </a:t>
            </a:r>
            <a:r>
              <a:rPr lang="en-US" sz="1200" i="1" dirty="0" err="1"/>
              <a:t>gia</a:t>
            </a:r>
            <a:r>
              <a:rPr lang="en-US" sz="1200" i="1" dirty="0"/>
              <a:t> </a:t>
            </a:r>
            <a:r>
              <a:rPr lang="en-US" sz="1200" i="1" dirty="0" err="1"/>
              <a:t>đánh</a:t>
            </a:r>
            <a:r>
              <a:rPr lang="en-US" sz="1200" i="1" dirty="0"/>
              <a:t> </a:t>
            </a:r>
            <a:r>
              <a:rPr lang="en-US" sz="1200" i="1" dirty="0" err="1"/>
              <a:t>giá</a:t>
            </a:r>
            <a:r>
              <a:rPr lang="en-US" sz="1200" i="1" dirty="0"/>
              <a:t> </a:t>
            </a:r>
            <a:r>
              <a:rPr lang="en-US" sz="1200" i="1" dirty="0" err="1"/>
              <a:t>sự</a:t>
            </a:r>
            <a:r>
              <a:rPr lang="en-US" sz="1200" i="1" dirty="0"/>
              <a:t> </a:t>
            </a:r>
            <a:r>
              <a:rPr lang="en-US" sz="1200" i="1" dirty="0" err="1"/>
              <a:t>hài</a:t>
            </a:r>
            <a:r>
              <a:rPr lang="en-US" sz="1200" i="1" dirty="0"/>
              <a:t> </a:t>
            </a:r>
            <a:r>
              <a:rPr lang="en-US" sz="1200" i="1" dirty="0" err="1"/>
              <a:t>lòng</a:t>
            </a:r>
            <a:r>
              <a:rPr lang="en-US" sz="1200" i="1" dirty="0"/>
              <a:t> </a:t>
            </a:r>
            <a:r>
              <a:rPr lang="en-US" sz="1200" i="1" dirty="0" err="1"/>
              <a:t>sau</a:t>
            </a:r>
            <a:r>
              <a:rPr lang="en-US" sz="1200" i="1" dirty="0"/>
              <a:t> can </a:t>
            </a:r>
            <a:r>
              <a:rPr lang="en-US" sz="1200" i="1" dirty="0" err="1"/>
              <a:t>thiệp</a:t>
            </a:r>
            <a:r>
              <a:rPr lang="en-US" sz="1200" i="1" dirty="0"/>
              <a:t>)</a:t>
            </a:r>
            <a:endParaRPr lang="en-US" sz="1125" i="1" dirty="0">
              <a:latin typeface="Arial" panose="020B0604020202020204" pitchFamily="34" charset="0"/>
              <a:cs typeface="Arial" panose="020B0604020202020204" pitchFamily="34" charset="0"/>
            </a:endParaRPr>
          </a:p>
        </p:txBody>
      </p:sp>
      <p:graphicFrame>
        <p:nvGraphicFramePr>
          <p:cNvPr id="21" name="Content Placeholder 20"/>
          <p:cNvGraphicFramePr>
            <a:graphicFrameLocks noGrp="1"/>
          </p:cNvGraphicFramePr>
          <p:nvPr>
            <p:ph sz="quarter" idx="4"/>
            <p:extLst>
              <p:ext uri="{D42A27DB-BD31-4B8C-83A1-F6EECF244321}">
                <p14:modId xmlns:p14="http://schemas.microsoft.com/office/powerpoint/2010/main" val="2008354551"/>
              </p:ext>
            </p:extLst>
          </p:nvPr>
        </p:nvGraphicFramePr>
        <p:xfrm>
          <a:off x="4854697" y="1854994"/>
          <a:ext cx="4041775" cy="4172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2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535112"/>
            <a:ext cx="4040188" cy="979487"/>
          </a:xfrm>
        </p:spPr>
        <p:txBody>
          <a:bodyPr>
            <a:noAutofit/>
          </a:bodyPr>
          <a:lstStyle/>
          <a:p>
            <a:pPr algn="ctr"/>
            <a:r>
              <a:rPr lang="en-US" sz="1800" dirty="0" err="1">
                <a:latin typeface="Arial" panose="020B0604020202020204" pitchFamily="34" charset="0"/>
                <a:cs typeface="Arial" panose="020B0604020202020204" pitchFamily="34" charset="0"/>
              </a:rPr>
              <a:t>Thang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điểm</a:t>
            </a:r>
            <a:r>
              <a:rPr lang="en-US" sz="1800" dirty="0">
                <a:latin typeface="Arial" panose="020B0604020202020204" pitchFamily="34" charset="0"/>
                <a:cs typeface="Arial" panose="020B0604020202020204" pitchFamily="34" charset="0"/>
              </a:rPr>
              <a:t> VAS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lòng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từng</a:t>
            </a:r>
            <a:r>
              <a:rPr lang="en-US" sz="1800" dirty="0">
                <a:latin typeface="Arial" panose="020B0604020202020204" pitchFamily="34" charset="0"/>
                <a:cs typeface="Arial" panose="020B0604020202020204" pitchFamily="34" charset="0"/>
              </a:rPr>
              <a:t> can </a:t>
            </a:r>
            <a:r>
              <a:rPr lang="en-US" sz="1800" dirty="0" err="1">
                <a:latin typeface="Arial" panose="020B0604020202020204" pitchFamily="34" charset="0"/>
                <a:cs typeface="Arial" panose="020B0604020202020204" pitchFamily="34" charset="0"/>
              </a:rPr>
              <a:t>thiệp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nhóm</a:t>
            </a:r>
            <a:r>
              <a:rPr lang="en-US" sz="1800" dirty="0">
                <a:latin typeface="Arial" panose="020B0604020202020204" pitchFamily="34" charset="0"/>
                <a:cs typeface="Arial" panose="020B0604020202020204" pitchFamily="34" charset="0"/>
              </a:rPr>
              <a:t> NNC (n=17)</a:t>
            </a:r>
            <a:endParaRPr lang="vi-VN" sz="18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570657523"/>
              </p:ext>
            </p:extLst>
          </p:nvPr>
        </p:nvGraphicFramePr>
        <p:xfrm>
          <a:off x="486508" y="2971800"/>
          <a:ext cx="4040188" cy="2131822"/>
        </p:xfrm>
        <a:graphic>
          <a:graphicData uri="http://schemas.openxmlformats.org/drawingml/2006/table">
            <a:tbl>
              <a:tblPr firstRow="1" bandRow="1">
                <a:tableStyleId>{5C22544A-7EE6-4342-B048-85BDC9FD1C3A}</a:tableStyleId>
              </a:tblPr>
              <a:tblGrid>
                <a:gridCol w="2020094">
                  <a:extLst>
                    <a:ext uri="{9D8B030D-6E8A-4147-A177-3AD203B41FA5}">
                      <a16:colId xmlns="" xmlns:a16="http://schemas.microsoft.com/office/drawing/2014/main" val="20000"/>
                    </a:ext>
                  </a:extLst>
                </a:gridCol>
                <a:gridCol w="2020094">
                  <a:extLst>
                    <a:ext uri="{9D8B030D-6E8A-4147-A177-3AD203B41FA5}">
                      <a16:colId xmlns="" xmlns:a16="http://schemas.microsoft.com/office/drawing/2014/main" val="20001"/>
                    </a:ext>
                  </a:extLst>
                </a:gridCol>
              </a:tblGrid>
              <a:tr h="370840">
                <a:tc>
                  <a:txBody>
                    <a:bodyPr/>
                    <a:lstStyle/>
                    <a:p>
                      <a:pPr>
                        <a:lnSpc>
                          <a:spcPct val="107000"/>
                        </a:lnSpc>
                        <a:spcAft>
                          <a:spcPts val="800"/>
                        </a:spcAft>
                      </a:pPr>
                      <a:r>
                        <a:rPr lang="en-GB" sz="1800" dirty="0" err="1">
                          <a:effectLst/>
                        </a:rPr>
                        <a:t>Loại</a:t>
                      </a:r>
                      <a:r>
                        <a:rPr lang="en-GB" sz="1800" baseline="0" dirty="0">
                          <a:effectLst/>
                        </a:rPr>
                        <a:t> can </a:t>
                      </a:r>
                      <a:r>
                        <a:rPr lang="en-GB" sz="1800" baseline="0" dirty="0" err="1">
                          <a:effectLst/>
                        </a:rPr>
                        <a:t>thiệp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1800" dirty="0">
                          <a:effectLst/>
                        </a:rPr>
                        <a:t>VAS</a:t>
                      </a:r>
                    </a:p>
                    <a:p>
                      <a:pPr algn="ctr">
                        <a:lnSpc>
                          <a:spcPct val="107000"/>
                        </a:lnSpc>
                        <a:spcAft>
                          <a:spcPts val="800"/>
                        </a:spcAft>
                      </a:pPr>
                      <a:r>
                        <a:rPr lang="en-GB" sz="1800" dirty="0">
                          <a:effectLst/>
                        </a:rPr>
                        <a:t>Median [q25 - q75]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370840">
                <a:tc>
                  <a:txBody>
                    <a:bodyPr/>
                    <a:lstStyle/>
                    <a:p>
                      <a:pPr>
                        <a:lnSpc>
                          <a:spcPct val="107000"/>
                        </a:lnSpc>
                        <a:spcAft>
                          <a:spcPts val="800"/>
                        </a:spcAft>
                      </a:pPr>
                      <a:r>
                        <a:rPr lang="en-GB" sz="1800" dirty="0" err="1">
                          <a:effectLst/>
                        </a:rPr>
                        <a:t>Sinh</a:t>
                      </a:r>
                      <a:r>
                        <a:rPr lang="en-GB" sz="1800" dirty="0">
                          <a:effectLst/>
                        </a:rPr>
                        <a:t> </a:t>
                      </a:r>
                      <a:r>
                        <a:rPr lang="en-GB" sz="1800" dirty="0" err="1">
                          <a:effectLst/>
                        </a:rPr>
                        <a:t>hoạt</a:t>
                      </a:r>
                      <a:r>
                        <a:rPr lang="en-GB" sz="1800" dirty="0">
                          <a:effectLst/>
                        </a:rPr>
                        <a:t> </a:t>
                      </a:r>
                      <a:r>
                        <a:rPr lang="en-GB" sz="1800" dirty="0" err="1">
                          <a:effectLst/>
                        </a:rPr>
                        <a:t>nhóm</a:t>
                      </a:r>
                      <a:r>
                        <a:rPr lang="en-GB" sz="1800" baseline="0" dirty="0">
                          <a:effectLst/>
                        </a:rPr>
                        <a:t> </a:t>
                      </a:r>
                      <a:r>
                        <a:rPr lang="en-GB" sz="1800" dirty="0">
                          <a:effectLst/>
                        </a:rPr>
                        <a:t>(n=17</a:t>
                      </a:r>
                      <a:r>
                        <a:rPr lang="en-GB" sz="1800" baseline="30000" dirty="0">
                          <a:effectLst/>
                        </a:rPr>
                        <a:t>a</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800"/>
                        </a:spcAft>
                      </a:pPr>
                      <a:r>
                        <a:rPr lang="en-GB" sz="1800" dirty="0">
                          <a:effectLst/>
                        </a:rPr>
                        <a:t>8 [8-8]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370840">
                <a:tc>
                  <a:txBody>
                    <a:bodyPr/>
                    <a:lstStyle/>
                    <a:p>
                      <a:pPr>
                        <a:lnSpc>
                          <a:spcPct val="107000"/>
                        </a:lnSpc>
                        <a:spcAft>
                          <a:spcPts val="800"/>
                        </a:spcAft>
                      </a:pPr>
                      <a:r>
                        <a:rPr lang="en-GB" sz="1800" dirty="0">
                          <a:effectLst/>
                        </a:rPr>
                        <a:t>MATRIX (n=17</a:t>
                      </a:r>
                      <a:r>
                        <a:rPr lang="en-GB" sz="1800" baseline="30000" dirty="0">
                          <a:effectLst/>
                        </a:rPr>
                        <a:t>a</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800"/>
                        </a:spcAft>
                      </a:pPr>
                      <a:r>
                        <a:rPr lang="en-GB" sz="1800" dirty="0">
                          <a:effectLst/>
                        </a:rPr>
                        <a:t>9 [8-10]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370840">
                <a:tc>
                  <a:txBody>
                    <a:bodyPr/>
                    <a:lstStyle/>
                    <a:p>
                      <a:pPr>
                        <a:lnSpc>
                          <a:spcPct val="107000"/>
                        </a:lnSpc>
                        <a:spcAft>
                          <a:spcPts val="800"/>
                        </a:spcAft>
                      </a:pPr>
                      <a:r>
                        <a:rPr lang="en-GB" sz="1800" dirty="0" err="1">
                          <a:effectLst/>
                        </a:rPr>
                        <a:t>Quản</a:t>
                      </a:r>
                      <a:r>
                        <a:rPr lang="en-GB" sz="1800" dirty="0">
                          <a:effectLst/>
                        </a:rPr>
                        <a:t> </a:t>
                      </a:r>
                      <a:r>
                        <a:rPr lang="en-GB" sz="1800" dirty="0" err="1">
                          <a:effectLst/>
                        </a:rPr>
                        <a:t>lý</a:t>
                      </a:r>
                      <a:r>
                        <a:rPr lang="en-GB" sz="1800" dirty="0">
                          <a:effectLst/>
                        </a:rPr>
                        <a:t> </a:t>
                      </a:r>
                      <a:r>
                        <a:rPr lang="en-GB" sz="1800" dirty="0" err="1">
                          <a:effectLst/>
                        </a:rPr>
                        <a:t>hành</a:t>
                      </a:r>
                      <a:r>
                        <a:rPr lang="en-GB" sz="1800" dirty="0">
                          <a:effectLst/>
                        </a:rPr>
                        <a:t> vi </a:t>
                      </a:r>
                      <a:r>
                        <a:rPr lang="en-GB" sz="1800" dirty="0" err="1">
                          <a:effectLst/>
                        </a:rPr>
                        <a:t>tích</a:t>
                      </a:r>
                      <a:r>
                        <a:rPr lang="en-GB" sz="1800" dirty="0">
                          <a:effectLst/>
                        </a:rPr>
                        <a:t> </a:t>
                      </a:r>
                      <a:r>
                        <a:rPr lang="en-GB" sz="1800" dirty="0" err="1">
                          <a:effectLst/>
                        </a:rPr>
                        <a:t>cực</a:t>
                      </a:r>
                      <a:r>
                        <a:rPr lang="en-GB" sz="1800" dirty="0">
                          <a:effectLst/>
                        </a:rPr>
                        <a:t>  (n=17</a:t>
                      </a:r>
                      <a:r>
                        <a:rPr lang="en-GB" sz="1800" baseline="30000" dirty="0">
                          <a:effectLst/>
                        </a:rPr>
                        <a:t> a</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800"/>
                        </a:spcAft>
                      </a:pPr>
                      <a:r>
                        <a:rPr lang="en-GB" sz="1800" dirty="0">
                          <a:effectLst/>
                        </a:rPr>
                        <a:t>9 [8-10]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bl>
          </a:graphicData>
        </a:graphic>
      </p:graphicFrame>
      <p:sp>
        <p:nvSpPr>
          <p:cNvPr id="8" name="Text Placeholder 7"/>
          <p:cNvSpPr>
            <a:spLocks noGrp="1"/>
          </p:cNvSpPr>
          <p:nvPr>
            <p:ph type="body" sz="quarter" idx="3"/>
          </p:nvPr>
        </p:nvSpPr>
        <p:spPr/>
        <p:txBody>
          <a:bodyPr>
            <a:normAutofit fontScale="92500" lnSpcReduction="20000"/>
          </a:bodyPr>
          <a:lstStyle/>
          <a:p>
            <a:pPr algn="ct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 can </a:t>
            </a:r>
            <a:r>
              <a:rPr lang="en-US" dirty="0" err="1">
                <a:latin typeface="Times New Roman" panose="02020603050405020304" pitchFamily="18" charset="0"/>
                <a:cs typeface="Times New Roman" panose="02020603050405020304" pitchFamily="18" charset="0"/>
              </a:rPr>
              <a:t>thiệp</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ược bệnh nhân thích nhất</a:t>
            </a:r>
            <a:endParaRPr lang="vi-VN" dirty="0"/>
          </a:p>
        </p:txBody>
      </p:sp>
      <p:sp>
        <p:nvSpPr>
          <p:cNvPr id="5" name="Title 1"/>
          <p:cNvSpPr>
            <a:spLocks noGrp="1"/>
          </p:cNvSpPr>
          <p:nvPr>
            <p:ph type="title" idx="4294967295"/>
          </p:nvPr>
        </p:nvSpPr>
        <p:spPr>
          <a:xfrm>
            <a:off x="2362200" y="76200"/>
            <a:ext cx="5802312" cy="890954"/>
          </a:xfrm>
          <a:prstGeom prst="rect">
            <a:avLst/>
          </a:prstGeom>
        </p:spPr>
        <p:txBody>
          <a:bodyPr/>
          <a:lstStyle/>
          <a:p>
            <a:r>
              <a:rPr lang="en-US" sz="2800" dirty="0" err="1"/>
              <a:t>Kết</a:t>
            </a:r>
            <a:r>
              <a:rPr lang="en-US" sz="2800" dirty="0"/>
              <a:t> </a:t>
            </a:r>
            <a:r>
              <a:rPr lang="en-US" sz="2800" dirty="0" err="1"/>
              <a:t>quả</a:t>
            </a:r>
            <a:r>
              <a:rPr lang="en-US" sz="2800" dirty="0"/>
              <a:t> </a:t>
            </a:r>
            <a:r>
              <a:rPr lang="en-US" sz="2800" dirty="0" err="1"/>
              <a:t>trên</a:t>
            </a:r>
            <a:r>
              <a:rPr lang="en-US" sz="2800" dirty="0"/>
              <a:t> </a:t>
            </a:r>
            <a:r>
              <a:rPr lang="en-US" sz="2800" dirty="0" err="1"/>
              <a:t>nhóm</a:t>
            </a:r>
            <a:r>
              <a:rPr lang="en-US" sz="2800" dirty="0"/>
              <a:t> </a:t>
            </a:r>
            <a:r>
              <a:rPr lang="en-US" sz="2800" dirty="0" err="1"/>
              <a:t>nguy</a:t>
            </a:r>
            <a:r>
              <a:rPr lang="en-US" sz="2800" dirty="0"/>
              <a:t> </a:t>
            </a:r>
            <a:r>
              <a:rPr lang="en-US" sz="2800" dirty="0" err="1"/>
              <a:t>cơ</a:t>
            </a:r>
            <a:r>
              <a:rPr lang="en-US" sz="2800" dirty="0"/>
              <a:t> </a:t>
            </a:r>
            <a:r>
              <a:rPr lang="en-US" sz="2800" dirty="0" err="1"/>
              <a:t>cao</a:t>
            </a:r>
            <a:r>
              <a:rPr lang="en-US" sz="2800" dirty="0"/>
              <a:t> (n=23)</a:t>
            </a:r>
          </a:p>
        </p:txBody>
      </p:sp>
      <p:sp>
        <p:nvSpPr>
          <p:cNvPr id="7" name="TextBox 6"/>
          <p:cNvSpPr txBox="1"/>
          <p:nvPr/>
        </p:nvSpPr>
        <p:spPr>
          <a:xfrm>
            <a:off x="228600" y="6376282"/>
            <a:ext cx="8001000" cy="276999"/>
          </a:xfrm>
          <a:prstGeom prst="rect">
            <a:avLst/>
          </a:prstGeom>
          <a:noFill/>
        </p:spPr>
        <p:txBody>
          <a:bodyPr wrap="square" rtlCol="0">
            <a:spAutoFit/>
          </a:bodyPr>
          <a:lstStyle/>
          <a:p>
            <a:r>
              <a:rPr lang="en-US" sz="1200" dirty="0"/>
              <a:t>(</a:t>
            </a:r>
            <a:r>
              <a:rPr lang="en-US" sz="1200" i="1" dirty="0"/>
              <a:t>6 </a:t>
            </a:r>
            <a:r>
              <a:rPr lang="en-US" sz="1200" i="1" dirty="0" err="1"/>
              <a:t>trường</a:t>
            </a:r>
            <a:r>
              <a:rPr lang="en-US" sz="1200" i="1" dirty="0"/>
              <a:t> </a:t>
            </a:r>
            <a:r>
              <a:rPr lang="en-US" sz="1200" i="1" dirty="0" err="1"/>
              <a:t>hợp</a:t>
            </a:r>
            <a:r>
              <a:rPr lang="en-US" sz="1200" i="1" dirty="0"/>
              <a:t> missing: 2 </a:t>
            </a:r>
            <a:r>
              <a:rPr lang="en-US" sz="1200" i="1" dirty="0" err="1"/>
              <a:t>ra</a:t>
            </a:r>
            <a:r>
              <a:rPr lang="en-US" sz="1200" i="1" dirty="0"/>
              <a:t> </a:t>
            </a:r>
            <a:r>
              <a:rPr lang="en-US" sz="1200" i="1" dirty="0" err="1"/>
              <a:t>khỏi</a:t>
            </a:r>
            <a:r>
              <a:rPr lang="en-US" sz="1200" i="1" dirty="0"/>
              <a:t> </a:t>
            </a:r>
            <a:r>
              <a:rPr lang="en-US" sz="1200" i="1" dirty="0" err="1"/>
              <a:t>chương</a:t>
            </a:r>
            <a:r>
              <a:rPr lang="en-US" sz="1200" i="1" dirty="0"/>
              <a:t> </a:t>
            </a:r>
            <a:r>
              <a:rPr lang="en-US" sz="1200" i="1" dirty="0" err="1"/>
              <a:t>trình</a:t>
            </a:r>
            <a:r>
              <a:rPr lang="en-US" sz="1200" i="1" dirty="0"/>
              <a:t> MMT, 3 </a:t>
            </a:r>
            <a:r>
              <a:rPr lang="en-US" sz="1200" i="1" dirty="0" err="1"/>
              <a:t>bị</a:t>
            </a:r>
            <a:r>
              <a:rPr lang="en-US" sz="1200" i="1" dirty="0"/>
              <a:t> </a:t>
            </a:r>
            <a:r>
              <a:rPr lang="en-US" sz="1200" i="1" dirty="0" err="1"/>
              <a:t>bắt</a:t>
            </a:r>
            <a:r>
              <a:rPr lang="en-US" sz="1200" i="1" dirty="0"/>
              <a:t>, 1 </a:t>
            </a:r>
            <a:r>
              <a:rPr lang="en-US" sz="1200" i="1" dirty="0" err="1"/>
              <a:t>không</a:t>
            </a:r>
            <a:r>
              <a:rPr lang="en-US" sz="1200" i="1" dirty="0"/>
              <a:t> </a:t>
            </a:r>
            <a:r>
              <a:rPr lang="en-US" sz="1200" i="1" dirty="0" err="1"/>
              <a:t>đồng</a:t>
            </a:r>
            <a:r>
              <a:rPr lang="en-US" sz="1200" i="1" dirty="0"/>
              <a:t> ý </a:t>
            </a:r>
            <a:r>
              <a:rPr lang="en-US" sz="1200" i="1" dirty="0" err="1"/>
              <a:t>tham</a:t>
            </a:r>
            <a:r>
              <a:rPr lang="en-US" sz="1200" i="1" dirty="0"/>
              <a:t> </a:t>
            </a:r>
            <a:r>
              <a:rPr lang="en-US" sz="1200" i="1" dirty="0" err="1"/>
              <a:t>gia</a:t>
            </a:r>
            <a:r>
              <a:rPr lang="en-US" sz="1200" i="1" dirty="0"/>
              <a:t> </a:t>
            </a:r>
            <a:r>
              <a:rPr lang="en-US" sz="1200" i="1" dirty="0" err="1"/>
              <a:t>đánh</a:t>
            </a:r>
            <a:r>
              <a:rPr lang="en-US" sz="1200" i="1" dirty="0"/>
              <a:t> </a:t>
            </a:r>
            <a:r>
              <a:rPr lang="en-US" sz="1200" i="1" dirty="0" err="1"/>
              <a:t>giá</a:t>
            </a:r>
            <a:r>
              <a:rPr lang="en-US" sz="1200" i="1" dirty="0"/>
              <a:t> </a:t>
            </a:r>
            <a:r>
              <a:rPr lang="en-US" sz="1200" i="1" dirty="0" err="1"/>
              <a:t>sự</a:t>
            </a:r>
            <a:r>
              <a:rPr lang="en-US" sz="1200" i="1" dirty="0"/>
              <a:t> </a:t>
            </a:r>
            <a:r>
              <a:rPr lang="en-US" sz="1200" i="1" dirty="0" err="1"/>
              <a:t>hài</a:t>
            </a:r>
            <a:r>
              <a:rPr lang="en-US" sz="1200" i="1" dirty="0"/>
              <a:t> </a:t>
            </a:r>
            <a:r>
              <a:rPr lang="en-US" sz="1200" i="1" dirty="0" err="1"/>
              <a:t>lòng</a:t>
            </a:r>
            <a:r>
              <a:rPr lang="en-US" sz="1200" i="1" dirty="0"/>
              <a:t> </a:t>
            </a:r>
            <a:r>
              <a:rPr lang="en-US" sz="1200" i="1" dirty="0" err="1"/>
              <a:t>sau</a:t>
            </a:r>
            <a:r>
              <a:rPr lang="en-US" sz="1200" i="1" dirty="0"/>
              <a:t> can </a:t>
            </a:r>
            <a:r>
              <a:rPr lang="en-US" sz="1200" i="1" dirty="0" err="1"/>
              <a:t>thiệp</a:t>
            </a:r>
            <a:r>
              <a:rPr lang="en-US" sz="1200" i="1" dirty="0"/>
              <a:t>)</a:t>
            </a:r>
            <a:endParaRPr lang="en-US" sz="1125" i="1" dirty="0">
              <a:latin typeface="Arial" panose="020B0604020202020204" pitchFamily="34" charset="0"/>
              <a:cs typeface="Arial" panose="020B0604020202020204" pitchFamily="34" charset="0"/>
            </a:endParaRPr>
          </a:p>
        </p:txBody>
      </p:sp>
      <p:graphicFrame>
        <p:nvGraphicFramePr>
          <p:cNvPr id="21" name="Content Placeholder 20"/>
          <p:cNvGraphicFramePr>
            <a:graphicFrameLocks noGrp="1"/>
          </p:cNvGraphicFramePr>
          <p:nvPr>
            <p:ph sz="quarter" idx="4"/>
            <p:extLst>
              <p:ext uri="{D42A27DB-BD31-4B8C-83A1-F6EECF244321}">
                <p14:modId xmlns:p14="http://schemas.microsoft.com/office/powerpoint/2010/main" val="1370508379"/>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918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err="1"/>
              <a:t>Kết</a:t>
            </a:r>
            <a:r>
              <a:rPr lang="en-US" sz="3200" dirty="0"/>
              <a:t> </a:t>
            </a:r>
            <a:r>
              <a:rPr lang="en-US" sz="3200" dirty="0" err="1"/>
              <a:t>Luận</a:t>
            </a:r>
            <a:endParaRPr lang="en-US" sz="3200" dirty="0"/>
          </a:p>
        </p:txBody>
      </p:sp>
      <p:sp>
        <p:nvSpPr>
          <p:cNvPr id="2" name="Content Placeholder 1"/>
          <p:cNvSpPr>
            <a:spLocks noGrp="1"/>
          </p:cNvSpPr>
          <p:nvPr>
            <p:ph idx="1"/>
          </p:nvPr>
        </p:nvSpPr>
        <p:spPr>
          <a:xfrm>
            <a:off x="400050" y="1143000"/>
            <a:ext cx="8286750" cy="5334000"/>
          </a:xfrm>
        </p:spPr>
        <p:txBody>
          <a:bodyPr>
            <a:noAutofit/>
          </a:bodyPr>
          <a:lstStyle/>
          <a:p>
            <a:pPr>
              <a:buFont typeface="+mj-lt"/>
              <a:buAutoNum type="arabicPeriod"/>
            </a:pPr>
            <a:r>
              <a:rPr lang="vi-VN" sz="1800" b="1" dirty="0"/>
              <a:t>Kết quả ban đầu:</a:t>
            </a:r>
            <a:endParaRPr lang="vi-VN" sz="1800" dirty="0"/>
          </a:p>
          <a:p>
            <a:pPr lvl="1" indent="-257175"/>
            <a:r>
              <a:rPr lang="vi-VN" sz="1800" dirty="0"/>
              <a:t>Giảm sử dụng methamphetamine (qua xét nghiệm nước tiểu) trên nhóm bệnh nhân nguy cơ cao sau 8 tuần can thiệp</a:t>
            </a:r>
          </a:p>
          <a:p>
            <a:pPr lvl="1" indent="-257175"/>
            <a:r>
              <a:rPr lang="vi-VN" sz="1800" dirty="0"/>
              <a:t>Không gia tăng tình trạng sử dụng ATS trong nhóm nguy cơ trung bình trong suốt 8 tuần can thiệp.</a:t>
            </a:r>
          </a:p>
          <a:p>
            <a:pPr lvl="1" indent="-257175"/>
            <a:r>
              <a:rPr lang="vi-VN" sz="1800" dirty="0"/>
              <a:t>Ở nhóm nguy cơ cao, việc duy trì tham gia các buổi tư vấn nhóm vào chủ nhật hàng tuần luôn ở mức 10-14 bệnh nhân/tổng số 19 bệnh nhân. Có 3 bệnh nhân tham gia 7 trên tổng số 8 buổi. Bệnh nhân tự nguyện và gắn kết </a:t>
            </a:r>
            <a:r>
              <a:rPr lang="vi-VN" sz="1800" dirty="0">
                <a:sym typeface="Wingdings"/>
              </a:rPr>
              <a:t> tầm quan trọng của hoạt động nhóm</a:t>
            </a:r>
            <a:endParaRPr lang="en-US" sz="1800" dirty="0"/>
          </a:p>
          <a:p>
            <a:pPr>
              <a:buFont typeface="+mj-lt"/>
              <a:buAutoNum type="arabicPeriod"/>
            </a:pPr>
            <a:r>
              <a:rPr lang="en-US" sz="1800" b="1" dirty="0" err="1"/>
              <a:t>Tính</a:t>
            </a:r>
            <a:r>
              <a:rPr lang="en-US" sz="1800" b="1" dirty="0"/>
              <a:t> </a:t>
            </a:r>
            <a:r>
              <a:rPr lang="en-US" sz="1800" b="1" dirty="0" err="1"/>
              <a:t>khả</a:t>
            </a:r>
            <a:r>
              <a:rPr lang="en-US" sz="1800" b="1" dirty="0"/>
              <a:t> </a:t>
            </a:r>
            <a:r>
              <a:rPr lang="en-US" sz="1800" b="1" dirty="0" err="1"/>
              <a:t>thi</a:t>
            </a:r>
            <a:r>
              <a:rPr lang="en-US" sz="1800" b="1" dirty="0"/>
              <a:t>: </a:t>
            </a:r>
          </a:p>
          <a:p>
            <a:pPr lvl="1" indent="-257175"/>
            <a:r>
              <a:rPr lang="en-US" sz="1800" dirty="0" err="1"/>
              <a:t>Tỷ</a:t>
            </a:r>
            <a:r>
              <a:rPr lang="en-US" sz="1800" dirty="0"/>
              <a:t> </a:t>
            </a:r>
            <a:r>
              <a:rPr lang="en-US" sz="1800" dirty="0" err="1"/>
              <a:t>lệ</a:t>
            </a:r>
            <a:r>
              <a:rPr lang="en-US" sz="1800" dirty="0"/>
              <a:t> </a:t>
            </a:r>
            <a:r>
              <a:rPr lang="en-US" sz="1800" dirty="0" err="1"/>
              <a:t>bệnh</a:t>
            </a:r>
            <a:r>
              <a:rPr lang="en-US" sz="1800" dirty="0"/>
              <a:t> </a:t>
            </a:r>
            <a:r>
              <a:rPr lang="en-US" sz="1800" dirty="0" err="1"/>
              <a:t>nhân</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can </a:t>
            </a:r>
            <a:r>
              <a:rPr lang="en-US" sz="1800" dirty="0" err="1"/>
              <a:t>thiệp</a:t>
            </a:r>
            <a:r>
              <a:rPr lang="en-US" sz="1800" dirty="0"/>
              <a:t> </a:t>
            </a:r>
            <a:r>
              <a:rPr lang="en-US" sz="1800" dirty="0" err="1"/>
              <a:t>tâm</a:t>
            </a:r>
            <a:r>
              <a:rPr lang="en-US" sz="1800" dirty="0"/>
              <a:t> </a:t>
            </a:r>
            <a:r>
              <a:rPr lang="en-US" sz="1800" dirty="0" err="1"/>
              <a:t>lý</a:t>
            </a:r>
            <a:r>
              <a:rPr lang="en-US" sz="1800" dirty="0"/>
              <a:t> </a:t>
            </a:r>
            <a:r>
              <a:rPr lang="en-US" sz="1800" dirty="0" err="1"/>
              <a:t>xã</a:t>
            </a:r>
            <a:r>
              <a:rPr lang="en-US" sz="1800" dirty="0"/>
              <a:t> </a:t>
            </a:r>
            <a:r>
              <a:rPr lang="en-US" sz="1800" dirty="0" err="1"/>
              <a:t>hội</a:t>
            </a:r>
            <a:r>
              <a:rPr lang="en-US" sz="1800" dirty="0"/>
              <a:t> (t</a:t>
            </a:r>
            <a:r>
              <a:rPr lang="vi-VN" sz="1800" dirty="0"/>
              <a:t>ư</a:t>
            </a:r>
            <a:r>
              <a:rPr lang="en-US" sz="1800" dirty="0"/>
              <a:t> </a:t>
            </a:r>
            <a:r>
              <a:rPr lang="en-US" sz="1800" dirty="0" err="1"/>
              <a:t>vấn</a:t>
            </a:r>
            <a:r>
              <a:rPr lang="en-US" sz="1800" dirty="0"/>
              <a:t> </a:t>
            </a:r>
            <a:r>
              <a:rPr lang="en-US" sz="1800" dirty="0" err="1"/>
              <a:t>cá</a:t>
            </a:r>
            <a:r>
              <a:rPr lang="en-US" sz="1800" dirty="0"/>
              <a:t> </a:t>
            </a:r>
            <a:r>
              <a:rPr lang="en-US" sz="1800" dirty="0" err="1"/>
              <a:t>nhân</a:t>
            </a:r>
            <a:r>
              <a:rPr lang="en-US" sz="1800" dirty="0"/>
              <a:t>, t</a:t>
            </a:r>
            <a:r>
              <a:rPr lang="vi-VN" sz="1800" dirty="0"/>
              <a:t>ư</a:t>
            </a:r>
            <a:r>
              <a:rPr lang="en-US" sz="1800" dirty="0"/>
              <a:t> </a:t>
            </a:r>
            <a:r>
              <a:rPr lang="en-US" sz="1800" dirty="0" err="1"/>
              <a:t>vấn</a:t>
            </a:r>
            <a:r>
              <a:rPr lang="en-US" sz="1800" dirty="0"/>
              <a:t> </a:t>
            </a:r>
            <a:r>
              <a:rPr lang="en-US" sz="1800" dirty="0" err="1"/>
              <a:t>nhóm</a:t>
            </a:r>
            <a:r>
              <a:rPr lang="en-US" sz="1800" dirty="0"/>
              <a:t>) </a:t>
            </a:r>
            <a:r>
              <a:rPr lang="en-US" sz="1800" dirty="0" err="1"/>
              <a:t>trong</a:t>
            </a:r>
            <a:r>
              <a:rPr lang="en-US" sz="1800" dirty="0"/>
              <a:t> </a:t>
            </a:r>
            <a:r>
              <a:rPr lang="en-US" sz="1800" dirty="0" err="1"/>
              <a:t>suốt</a:t>
            </a:r>
            <a:r>
              <a:rPr lang="en-US" sz="1800" dirty="0"/>
              <a:t> 8 </a:t>
            </a:r>
            <a:r>
              <a:rPr lang="en-US" sz="1800" dirty="0" err="1"/>
              <a:t>tuần</a:t>
            </a:r>
            <a:r>
              <a:rPr lang="en-US" sz="1800" dirty="0"/>
              <a:t> </a:t>
            </a:r>
            <a:r>
              <a:rPr lang="en-US" sz="1800" dirty="0" err="1"/>
              <a:t>là</a:t>
            </a:r>
            <a:r>
              <a:rPr lang="en-US" sz="1800" dirty="0"/>
              <a:t> </a:t>
            </a:r>
            <a:r>
              <a:rPr lang="en-US" sz="1800" dirty="0" err="1"/>
              <a:t>cao</a:t>
            </a:r>
            <a:r>
              <a:rPr lang="en-US" sz="1800" dirty="0"/>
              <a:t> </a:t>
            </a:r>
            <a:r>
              <a:rPr lang="en-US" sz="1800" dirty="0" err="1"/>
              <a:t>và</a:t>
            </a:r>
            <a:r>
              <a:rPr lang="en-US" sz="1800" dirty="0"/>
              <a:t> </a:t>
            </a:r>
            <a:r>
              <a:rPr lang="en-US" sz="1800" dirty="0" err="1"/>
              <a:t>bệnh</a:t>
            </a:r>
            <a:r>
              <a:rPr lang="en-US" sz="1800" dirty="0"/>
              <a:t> </a:t>
            </a:r>
            <a:r>
              <a:rPr lang="en-US" sz="1800" dirty="0" err="1"/>
              <a:t>nhân</a:t>
            </a:r>
            <a:r>
              <a:rPr lang="en-US" sz="1800" dirty="0"/>
              <a:t> </a:t>
            </a:r>
            <a:r>
              <a:rPr lang="en-US" sz="1800" dirty="0" err="1"/>
              <a:t>đồng</a:t>
            </a:r>
            <a:r>
              <a:rPr lang="en-US" sz="1800" dirty="0"/>
              <a:t> </a:t>
            </a:r>
            <a:r>
              <a:rPr lang="en-US" sz="1800" dirty="0" err="1"/>
              <a:t>ý</a:t>
            </a:r>
            <a:r>
              <a:rPr lang="en-US" sz="1800" dirty="0"/>
              <a:t> </a:t>
            </a:r>
            <a:r>
              <a:rPr lang="en-US" sz="1800" dirty="0" err="1"/>
              <a:t>xét</a:t>
            </a:r>
            <a:r>
              <a:rPr lang="en-US" sz="1800" dirty="0"/>
              <a:t> </a:t>
            </a:r>
            <a:r>
              <a:rPr lang="en-US" sz="1800" dirty="0" err="1"/>
              <a:t>nghiệm</a:t>
            </a:r>
            <a:r>
              <a:rPr lang="en-US" sz="1800" dirty="0"/>
              <a:t> </a:t>
            </a:r>
            <a:r>
              <a:rPr lang="en-US" sz="1800" dirty="0" err="1"/>
              <a:t>nước</a:t>
            </a:r>
            <a:r>
              <a:rPr lang="en-US" sz="1800" dirty="0"/>
              <a:t> </a:t>
            </a:r>
            <a:r>
              <a:rPr lang="en-US" sz="1800" dirty="0" err="1"/>
              <a:t>tiểu</a:t>
            </a:r>
            <a:r>
              <a:rPr lang="en-US" sz="1800" dirty="0"/>
              <a:t> </a:t>
            </a:r>
            <a:r>
              <a:rPr lang="en-US" sz="1800" dirty="0" err="1"/>
              <a:t>ngẫu</a:t>
            </a:r>
            <a:r>
              <a:rPr lang="en-US" sz="1800" dirty="0"/>
              <a:t> </a:t>
            </a:r>
            <a:r>
              <a:rPr lang="en-US" sz="1800" dirty="0" err="1"/>
              <a:t>nhiên</a:t>
            </a:r>
            <a:r>
              <a:rPr lang="vi-VN" sz="1800" dirty="0"/>
              <a:t>.</a:t>
            </a:r>
          </a:p>
          <a:p>
            <a:pPr lvl="1" indent="-257175"/>
            <a:r>
              <a:rPr lang="vi-VN" sz="1800" dirty="0"/>
              <a:t>Cán bộ y tế: các kĩ thuật can thiệp (</a:t>
            </a:r>
            <a:r>
              <a:rPr lang="en-US" sz="1800" dirty="0"/>
              <a:t>PVTĐL</a:t>
            </a:r>
            <a:r>
              <a:rPr lang="vi-VN" sz="1800" dirty="0"/>
              <a:t>, </a:t>
            </a:r>
            <a:r>
              <a:rPr lang="en-US" sz="1800" dirty="0"/>
              <a:t>QLHVTC</a:t>
            </a:r>
            <a:r>
              <a:rPr lang="vi-VN" sz="1800" dirty="0"/>
              <a:t>, Giáo dục nhóm...) phù hợp với năng lực cán bộ cơ sở điều trị methadone.</a:t>
            </a:r>
          </a:p>
          <a:p>
            <a:pPr lvl="1" indent="-257175"/>
            <a:r>
              <a:rPr lang="vi-VN" sz="1800" dirty="0"/>
              <a:t>Gia đình bệnh nhân tham gia các buổi giáo dục nhóm mở và một số buổi Matrix.</a:t>
            </a:r>
          </a:p>
          <a:p>
            <a:endParaRPr lang="en-US" sz="1800" dirty="0"/>
          </a:p>
          <a:p>
            <a:endParaRPr lang="en-US" sz="1800" dirty="0"/>
          </a:p>
          <a:p>
            <a:endParaRPr lang="en-US" sz="1800" dirty="0"/>
          </a:p>
        </p:txBody>
      </p:sp>
    </p:spTree>
    <p:extLst>
      <p:ext uri="{BB962C8B-B14F-4D97-AF65-F5344CB8AC3E}">
        <p14:creationId xmlns:p14="http://schemas.microsoft.com/office/powerpoint/2010/main" val="357180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Bối</a:t>
            </a:r>
            <a:r>
              <a:rPr lang="en-US" dirty="0"/>
              <a:t> </a:t>
            </a:r>
            <a:r>
              <a:rPr lang="en-US" dirty="0" err="1"/>
              <a:t>cảnh</a:t>
            </a:r>
            <a:r>
              <a:rPr lang="en-US" dirty="0"/>
              <a:t> &amp; Phương </a:t>
            </a:r>
            <a:r>
              <a:rPr lang="en-US" dirty="0" err="1"/>
              <a:t>pháp</a:t>
            </a:r>
            <a:r>
              <a:rPr lang="en-US" dirty="0"/>
              <a:t> </a:t>
            </a:r>
            <a:r>
              <a:rPr lang="en-US" dirty="0" err="1"/>
              <a:t>nghiên</a:t>
            </a:r>
            <a:r>
              <a:rPr lang="en-US" dirty="0"/>
              <a:t> </a:t>
            </a:r>
            <a:r>
              <a:rPr lang="en-US" dirty="0" err="1"/>
              <a:t>cứu</a:t>
            </a:r>
            <a:endParaRPr lang="en-US" dirty="0"/>
          </a:p>
        </p:txBody>
      </p:sp>
      <p:sp>
        <p:nvSpPr>
          <p:cNvPr id="3" name="Content Placeholder 2"/>
          <p:cNvSpPr>
            <a:spLocks noGrp="1"/>
          </p:cNvSpPr>
          <p:nvPr>
            <p:ph idx="1"/>
          </p:nvPr>
        </p:nvSpPr>
        <p:spPr/>
        <p:txBody>
          <a:bodyPr>
            <a:normAutofit/>
          </a:bodyPr>
          <a:lstStyle/>
          <a:p>
            <a:r>
              <a:rPr lang="en-US" sz="2100" dirty="0"/>
              <a:t>ATS </a:t>
            </a:r>
            <a:r>
              <a:rPr lang="en-US" sz="2100" dirty="0" err="1"/>
              <a:t>ngày</a:t>
            </a:r>
            <a:r>
              <a:rPr lang="en-US" sz="2100" dirty="0"/>
              <a:t> </a:t>
            </a:r>
            <a:r>
              <a:rPr lang="en-US" sz="2100" dirty="0" err="1"/>
              <a:t>càng</a:t>
            </a:r>
            <a:r>
              <a:rPr lang="en-US" sz="2100" dirty="0"/>
              <a:t> </a:t>
            </a:r>
            <a:r>
              <a:rPr lang="en-US" sz="2100" dirty="0" err="1"/>
              <a:t>phổ</a:t>
            </a:r>
            <a:r>
              <a:rPr lang="en-US" sz="2100" dirty="0"/>
              <a:t> </a:t>
            </a:r>
            <a:r>
              <a:rPr lang="en-US" sz="2100" dirty="0" err="1"/>
              <a:t>biến</a:t>
            </a:r>
            <a:r>
              <a:rPr lang="en-US" sz="2100" dirty="0"/>
              <a:t> </a:t>
            </a:r>
            <a:r>
              <a:rPr lang="en-US" sz="2100" dirty="0" err="1"/>
              <a:t>ở</a:t>
            </a:r>
            <a:r>
              <a:rPr lang="en-US" sz="2100" dirty="0"/>
              <a:t> </a:t>
            </a:r>
            <a:r>
              <a:rPr lang="en-US" sz="2100" dirty="0" err="1"/>
              <a:t>người</a:t>
            </a:r>
            <a:r>
              <a:rPr lang="en-US" sz="2100" dirty="0"/>
              <a:t> </a:t>
            </a:r>
            <a:r>
              <a:rPr lang="en-US" sz="2100" dirty="0" err="1"/>
              <a:t>sử</a:t>
            </a:r>
            <a:r>
              <a:rPr lang="en-US" sz="2100" dirty="0"/>
              <a:t> </a:t>
            </a:r>
            <a:r>
              <a:rPr lang="en-US" sz="2100" dirty="0" err="1"/>
              <a:t>dụng</a:t>
            </a:r>
            <a:r>
              <a:rPr lang="en-US" sz="2100" dirty="0"/>
              <a:t> ma </a:t>
            </a:r>
            <a:r>
              <a:rPr lang="en-US" sz="2100" dirty="0" err="1"/>
              <a:t>tuý</a:t>
            </a:r>
            <a:endParaRPr lang="en-US" sz="2100" dirty="0"/>
          </a:p>
          <a:p>
            <a:pPr lvl="1"/>
            <a:r>
              <a:rPr lang="en-US" sz="1800" dirty="0" err="1"/>
              <a:t>Trong</a:t>
            </a:r>
            <a:r>
              <a:rPr lang="en-US" sz="1800" dirty="0"/>
              <a:t> TT06: </a:t>
            </a:r>
            <a:r>
              <a:rPr lang="en-US" sz="1800" dirty="0" err="1"/>
              <a:t>gần</a:t>
            </a:r>
            <a:r>
              <a:rPr lang="en-US" sz="1800" dirty="0"/>
              <a:t> 50% </a:t>
            </a:r>
            <a:r>
              <a:rPr lang="en-US" sz="1800" dirty="0" err="1"/>
              <a:t>sử</a:t>
            </a:r>
            <a:r>
              <a:rPr lang="en-US" sz="1800" dirty="0"/>
              <a:t> </a:t>
            </a:r>
            <a:r>
              <a:rPr lang="en-US" sz="1800" dirty="0" err="1"/>
              <a:t>dụng</a:t>
            </a:r>
            <a:r>
              <a:rPr lang="en-US" sz="1800" dirty="0"/>
              <a:t> ATS</a:t>
            </a:r>
            <a:r>
              <a:rPr lang="en-US" sz="1800" baseline="30000" dirty="0"/>
              <a:t>1 </a:t>
            </a:r>
            <a:r>
              <a:rPr lang="en-US" sz="1800" dirty="0"/>
              <a:t>(2017)</a:t>
            </a:r>
          </a:p>
          <a:p>
            <a:pPr lvl="1"/>
            <a:r>
              <a:rPr lang="en-US" sz="1800" dirty="0" err="1"/>
              <a:t>Tại</a:t>
            </a:r>
            <a:r>
              <a:rPr lang="en-US" sz="1800" dirty="0"/>
              <a:t> </a:t>
            </a:r>
            <a:r>
              <a:rPr lang="en-US" sz="1800" dirty="0" err="1"/>
              <a:t>cộng</a:t>
            </a:r>
            <a:r>
              <a:rPr lang="en-US" sz="1800" dirty="0"/>
              <a:t> </a:t>
            </a:r>
            <a:r>
              <a:rPr lang="en-US" sz="1800" dirty="0" err="1"/>
              <a:t>đồng</a:t>
            </a:r>
            <a:r>
              <a:rPr lang="en-US" sz="1800" dirty="0"/>
              <a:t>: </a:t>
            </a:r>
            <a:r>
              <a:rPr lang="en-US" sz="1800" dirty="0" err="1"/>
              <a:t>tỷ</a:t>
            </a:r>
            <a:r>
              <a:rPr lang="en-US" sz="1800" dirty="0"/>
              <a:t> </a:t>
            </a:r>
            <a:r>
              <a:rPr lang="en-US" sz="1800" dirty="0" err="1"/>
              <a:t>lệ</a:t>
            </a:r>
            <a:r>
              <a:rPr lang="en-US" sz="1800" dirty="0"/>
              <a:t> </a:t>
            </a:r>
            <a:r>
              <a:rPr lang="en-US" sz="1800" dirty="0" err="1"/>
              <a:t>sử</a:t>
            </a:r>
            <a:r>
              <a:rPr lang="en-US" sz="1800" dirty="0"/>
              <a:t> </a:t>
            </a:r>
            <a:r>
              <a:rPr lang="en-US" sz="1800" dirty="0" err="1"/>
              <a:t>dụng</a:t>
            </a:r>
            <a:r>
              <a:rPr lang="en-US" sz="1800" dirty="0"/>
              <a:t> ATS </a:t>
            </a:r>
            <a:r>
              <a:rPr lang="en-US" sz="1800" dirty="0" err="1"/>
              <a:t>trên</a:t>
            </a:r>
            <a:r>
              <a:rPr lang="en-US" sz="1800" dirty="0"/>
              <a:t> </a:t>
            </a:r>
            <a:r>
              <a:rPr lang="en-US" sz="1800" dirty="0" err="1"/>
              <a:t>nhóm</a:t>
            </a:r>
            <a:r>
              <a:rPr lang="en-US" sz="1800" dirty="0"/>
              <a:t> </a:t>
            </a:r>
            <a:r>
              <a:rPr lang="en-US" sz="1800" dirty="0" err="1"/>
              <a:t>tiêm</a:t>
            </a:r>
            <a:r>
              <a:rPr lang="en-US" sz="1800" dirty="0"/>
              <a:t> </a:t>
            </a:r>
            <a:r>
              <a:rPr lang="en-US" sz="1800" dirty="0" err="1"/>
              <a:t>chích</a:t>
            </a:r>
            <a:r>
              <a:rPr lang="en-US" sz="1800" dirty="0"/>
              <a:t> heroin </a:t>
            </a:r>
            <a:r>
              <a:rPr lang="en-US" sz="1800" dirty="0" err="1"/>
              <a:t>sau</a:t>
            </a:r>
            <a:r>
              <a:rPr lang="en-US" sz="1800" dirty="0"/>
              <a:t> 12 </a:t>
            </a:r>
            <a:r>
              <a:rPr lang="en-US" sz="1800" dirty="0" err="1"/>
              <a:t>tháng</a:t>
            </a:r>
            <a:r>
              <a:rPr lang="en-US" sz="1800" dirty="0"/>
              <a:t> </a:t>
            </a:r>
            <a:r>
              <a:rPr lang="en-US" sz="1800" dirty="0" err="1"/>
              <a:t>theo</a:t>
            </a:r>
            <a:r>
              <a:rPr lang="en-US" sz="1800" dirty="0"/>
              <a:t> </a:t>
            </a:r>
            <a:r>
              <a:rPr lang="en-US" sz="1800" dirty="0" err="1"/>
              <a:t>dõi</a:t>
            </a:r>
            <a:r>
              <a:rPr lang="en-US" sz="1800" dirty="0"/>
              <a:t>: 23%</a:t>
            </a:r>
            <a:r>
              <a:rPr lang="en-US" sz="1800" dirty="0">
                <a:sym typeface="Wingdings" panose="05000000000000000000" pitchFamily="2" charset="2"/>
              </a:rPr>
              <a:t>40%</a:t>
            </a:r>
            <a:r>
              <a:rPr lang="en-US" sz="1800" baseline="30000" dirty="0">
                <a:sym typeface="Wingdings" panose="05000000000000000000" pitchFamily="2" charset="2"/>
              </a:rPr>
              <a:t>2</a:t>
            </a:r>
          </a:p>
          <a:p>
            <a:pPr lvl="1"/>
            <a:r>
              <a:rPr lang="en-US" sz="1800" dirty="0" err="1">
                <a:sym typeface="Wingdings" panose="05000000000000000000" pitchFamily="2" charset="2"/>
              </a:rPr>
              <a:t>Sử</a:t>
            </a:r>
            <a:r>
              <a:rPr lang="en-US" sz="1800" dirty="0">
                <a:sym typeface="Wingdings" panose="05000000000000000000" pitchFamily="2" charset="2"/>
              </a:rPr>
              <a:t> </a:t>
            </a:r>
            <a:r>
              <a:rPr lang="en-US" sz="1800" dirty="0" err="1">
                <a:sym typeface="Wingdings" panose="05000000000000000000" pitchFamily="2" charset="2"/>
              </a:rPr>
              <a:t>dụng</a:t>
            </a:r>
            <a:r>
              <a:rPr lang="en-US" sz="1800" dirty="0">
                <a:sym typeface="Wingdings" panose="05000000000000000000" pitchFamily="2" charset="2"/>
              </a:rPr>
              <a:t> ATS </a:t>
            </a:r>
            <a:r>
              <a:rPr lang="en-US" sz="1800" dirty="0" err="1">
                <a:sym typeface="Wingdings" panose="05000000000000000000" pitchFamily="2" charset="2"/>
              </a:rPr>
              <a:t>ở</a:t>
            </a:r>
            <a:r>
              <a:rPr lang="en-US" sz="1800" dirty="0">
                <a:sym typeface="Wingdings" panose="05000000000000000000" pitchFamily="2" charset="2"/>
              </a:rPr>
              <a:t> </a:t>
            </a:r>
            <a:r>
              <a:rPr lang="en-US" sz="1800" dirty="0" err="1">
                <a:sym typeface="Wingdings" panose="05000000000000000000" pitchFamily="2" charset="2"/>
              </a:rPr>
              <a:t>bệnh</a:t>
            </a:r>
            <a:r>
              <a:rPr lang="en-US" sz="1800" dirty="0">
                <a:sym typeface="Wingdings" panose="05000000000000000000" pitchFamily="2" charset="2"/>
              </a:rPr>
              <a:t> </a:t>
            </a:r>
            <a:r>
              <a:rPr lang="en-US" sz="1800" dirty="0" err="1">
                <a:sym typeface="Wingdings" panose="05000000000000000000" pitchFamily="2" charset="2"/>
              </a:rPr>
              <a:t>nhân</a:t>
            </a:r>
            <a:r>
              <a:rPr lang="en-US" sz="1800" dirty="0">
                <a:sym typeface="Wingdings" panose="05000000000000000000" pitchFamily="2" charset="2"/>
              </a:rPr>
              <a:t> </a:t>
            </a:r>
            <a:r>
              <a:rPr lang="en-US" sz="1800" dirty="0" err="1">
                <a:sym typeface="Wingdings" panose="05000000000000000000" pitchFamily="2" charset="2"/>
              </a:rPr>
              <a:t>điều</a:t>
            </a:r>
            <a:r>
              <a:rPr lang="en-US" sz="1800" dirty="0">
                <a:sym typeface="Wingdings" panose="05000000000000000000" pitchFamily="2" charset="2"/>
              </a:rPr>
              <a:t> </a:t>
            </a:r>
            <a:r>
              <a:rPr lang="en-US" sz="1800" dirty="0" err="1">
                <a:sym typeface="Wingdings" panose="05000000000000000000" pitchFamily="2" charset="2"/>
              </a:rPr>
              <a:t>trị</a:t>
            </a:r>
            <a:r>
              <a:rPr lang="en-US" sz="1800" dirty="0">
                <a:sym typeface="Wingdings" panose="05000000000000000000" pitchFamily="2" charset="2"/>
              </a:rPr>
              <a:t> MMT </a:t>
            </a:r>
            <a:r>
              <a:rPr lang="en-US" sz="1800" dirty="0" err="1">
                <a:sym typeface="Wingdings" panose="05000000000000000000" pitchFamily="2" charset="2"/>
              </a:rPr>
              <a:t>làm</a:t>
            </a:r>
            <a:r>
              <a:rPr lang="en-US" sz="1800" dirty="0">
                <a:sym typeface="Wingdings" panose="05000000000000000000" pitchFamily="2" charset="2"/>
              </a:rPr>
              <a:t> </a:t>
            </a:r>
            <a:r>
              <a:rPr lang="en-US" sz="1800" dirty="0" err="1">
                <a:sym typeface="Wingdings" panose="05000000000000000000" pitchFamily="2" charset="2"/>
              </a:rPr>
              <a:t>gia</a:t>
            </a:r>
            <a:r>
              <a:rPr lang="en-US" sz="1800" dirty="0">
                <a:sym typeface="Wingdings" panose="05000000000000000000" pitchFamily="2" charset="2"/>
              </a:rPr>
              <a:t> </a:t>
            </a:r>
            <a:r>
              <a:rPr lang="en-US" sz="1800" dirty="0" err="1">
                <a:sym typeface="Wingdings" panose="05000000000000000000" pitchFamily="2" charset="2"/>
              </a:rPr>
              <a:t>tăng</a:t>
            </a:r>
            <a:r>
              <a:rPr lang="en-US" sz="1800" dirty="0">
                <a:sym typeface="Wingdings" panose="05000000000000000000" pitchFamily="2" charset="2"/>
              </a:rPr>
              <a:t> </a:t>
            </a:r>
            <a:r>
              <a:rPr lang="en-US" sz="1800" dirty="0" err="1">
                <a:sym typeface="Wingdings" panose="05000000000000000000" pitchFamily="2" charset="2"/>
              </a:rPr>
              <a:t>nguy</a:t>
            </a:r>
            <a:r>
              <a:rPr lang="en-US" sz="1800" dirty="0">
                <a:sym typeface="Wingdings" panose="05000000000000000000" pitchFamily="2" charset="2"/>
              </a:rPr>
              <a:t> </a:t>
            </a:r>
            <a:r>
              <a:rPr lang="en-US" sz="1800" dirty="0" err="1">
                <a:sym typeface="Wingdings" panose="05000000000000000000" pitchFamily="2" charset="2"/>
              </a:rPr>
              <a:t>cơ</a:t>
            </a:r>
            <a:r>
              <a:rPr lang="en-US" sz="1800" dirty="0">
                <a:sym typeface="Wingdings" panose="05000000000000000000" pitchFamily="2" charset="2"/>
              </a:rPr>
              <a:t> </a:t>
            </a:r>
            <a:r>
              <a:rPr lang="en-US" sz="1800" dirty="0" err="1">
                <a:sym typeface="Wingdings" panose="05000000000000000000" pitchFamily="2" charset="2"/>
              </a:rPr>
              <a:t>bỏ</a:t>
            </a:r>
            <a:r>
              <a:rPr lang="en-US" sz="1800" dirty="0">
                <a:sym typeface="Wingdings" panose="05000000000000000000" pitchFamily="2" charset="2"/>
              </a:rPr>
              <a:t> </a:t>
            </a:r>
            <a:r>
              <a:rPr lang="en-US" sz="1800" dirty="0" err="1">
                <a:sym typeface="Wingdings" panose="05000000000000000000" pitchFamily="2" charset="2"/>
              </a:rPr>
              <a:t>trị</a:t>
            </a:r>
            <a:r>
              <a:rPr lang="en-US" sz="1800" dirty="0">
                <a:sym typeface="Wingdings" panose="05000000000000000000" pitchFamily="2" charset="2"/>
              </a:rPr>
              <a:t> </a:t>
            </a:r>
            <a:endParaRPr lang="en-US" sz="1800" dirty="0"/>
          </a:p>
          <a:p>
            <a:pPr algn="just"/>
            <a:r>
              <a:rPr lang="en-US" sz="2100" dirty="0" err="1"/>
              <a:t>Tháng</a:t>
            </a:r>
            <a:r>
              <a:rPr lang="en-US" sz="2100" dirty="0"/>
              <a:t> 1/2018, </a:t>
            </a:r>
            <a:r>
              <a:rPr lang="en-US" sz="2100" dirty="0" err="1"/>
              <a:t>với</a:t>
            </a:r>
            <a:r>
              <a:rPr lang="en-US" sz="2100" dirty="0"/>
              <a:t> </a:t>
            </a:r>
            <a:r>
              <a:rPr lang="en-US" sz="2100" dirty="0" err="1"/>
              <a:t>sự</a:t>
            </a:r>
            <a:r>
              <a:rPr lang="en-US" sz="2100" dirty="0"/>
              <a:t> </a:t>
            </a:r>
            <a:r>
              <a:rPr lang="en-US" sz="2100" dirty="0" err="1"/>
              <a:t>hỗ</a:t>
            </a:r>
            <a:r>
              <a:rPr lang="en-US" sz="2100" dirty="0"/>
              <a:t> </a:t>
            </a:r>
            <a:r>
              <a:rPr lang="en-US" sz="2100" dirty="0" err="1"/>
              <a:t>trợ</a:t>
            </a:r>
            <a:r>
              <a:rPr lang="en-US" sz="2100" dirty="0"/>
              <a:t> </a:t>
            </a:r>
            <a:r>
              <a:rPr lang="en-US" sz="2100" dirty="0" err="1"/>
              <a:t>của</a:t>
            </a:r>
            <a:r>
              <a:rPr lang="en-US" sz="2100" dirty="0"/>
              <a:t> </a:t>
            </a:r>
            <a:r>
              <a:rPr lang="en-US" sz="2100" dirty="0" err="1"/>
              <a:t>Cục</a:t>
            </a:r>
            <a:r>
              <a:rPr lang="en-US" sz="2100" dirty="0"/>
              <a:t> PCAIDS, PEPFAR, ĐHYHN </a:t>
            </a:r>
            <a:r>
              <a:rPr lang="en-US" sz="2100" dirty="0" err="1"/>
              <a:t>tiến</a:t>
            </a:r>
            <a:r>
              <a:rPr lang="en-US" sz="2100" dirty="0"/>
              <a:t> hành </a:t>
            </a:r>
            <a:r>
              <a:rPr lang="en-US" sz="2100" dirty="0" err="1"/>
              <a:t>điều</a:t>
            </a:r>
            <a:r>
              <a:rPr lang="en-US" sz="2100" dirty="0"/>
              <a:t> </a:t>
            </a:r>
            <a:r>
              <a:rPr lang="en-US" sz="2100" dirty="0" err="1"/>
              <a:t>tra</a:t>
            </a:r>
            <a:r>
              <a:rPr lang="en-US" sz="2100" dirty="0"/>
              <a:t> </a:t>
            </a:r>
            <a:r>
              <a:rPr lang="en-US" sz="2100" dirty="0" err="1"/>
              <a:t>cắt</a:t>
            </a:r>
            <a:r>
              <a:rPr lang="en-US" sz="2100" dirty="0"/>
              <a:t> </a:t>
            </a:r>
            <a:r>
              <a:rPr lang="en-US" sz="2100" dirty="0" err="1"/>
              <a:t>ngang</a:t>
            </a:r>
            <a:r>
              <a:rPr lang="en-US" sz="2100" dirty="0"/>
              <a:t> </a:t>
            </a:r>
            <a:r>
              <a:rPr lang="en-US" sz="2100" dirty="0" err="1"/>
              <a:t>trên</a:t>
            </a:r>
            <a:r>
              <a:rPr lang="en-US" sz="2100" dirty="0"/>
              <a:t> 1605 </a:t>
            </a:r>
            <a:r>
              <a:rPr lang="en-US" sz="2100" dirty="0" err="1"/>
              <a:t>bệnh</a:t>
            </a:r>
            <a:r>
              <a:rPr lang="en-US" sz="2100" dirty="0"/>
              <a:t> </a:t>
            </a:r>
            <a:r>
              <a:rPr lang="en-US" sz="2100" dirty="0" err="1"/>
              <a:t>nhân</a:t>
            </a:r>
            <a:r>
              <a:rPr lang="en-US" sz="2100" dirty="0"/>
              <a:t> </a:t>
            </a:r>
            <a:r>
              <a:rPr lang="en-US" sz="2100" dirty="0" err="1"/>
              <a:t>thuộc</a:t>
            </a:r>
            <a:r>
              <a:rPr lang="en-US" sz="2100" dirty="0"/>
              <a:t> 5 CSĐT MMT Hà </a:t>
            </a:r>
            <a:r>
              <a:rPr lang="en-US" sz="2100" dirty="0" err="1"/>
              <a:t>Nội</a:t>
            </a:r>
            <a:r>
              <a:rPr lang="en-US" sz="2100" dirty="0"/>
              <a:t> </a:t>
            </a:r>
            <a:r>
              <a:rPr lang="en-US" sz="2100" dirty="0" err="1"/>
              <a:t>nhằm</a:t>
            </a:r>
            <a:r>
              <a:rPr lang="en-US" sz="2100" dirty="0"/>
              <a:t> </a:t>
            </a:r>
            <a:r>
              <a:rPr lang="en-US" sz="2100" dirty="0" err="1"/>
              <a:t>mục</a:t>
            </a:r>
            <a:r>
              <a:rPr lang="en-US" sz="2100" dirty="0"/>
              <a:t> </a:t>
            </a:r>
            <a:r>
              <a:rPr lang="en-US" sz="2100" dirty="0" err="1"/>
              <a:t>đích</a:t>
            </a:r>
            <a:r>
              <a:rPr lang="en-US" sz="2100" dirty="0"/>
              <a:t> </a:t>
            </a:r>
            <a:r>
              <a:rPr lang="en-US" sz="2100" dirty="0" err="1"/>
              <a:t>đánh</a:t>
            </a:r>
            <a:r>
              <a:rPr lang="en-US" sz="2100" dirty="0"/>
              <a:t> </a:t>
            </a:r>
            <a:r>
              <a:rPr lang="en-US" sz="2100" dirty="0" err="1"/>
              <a:t>giá</a:t>
            </a:r>
            <a:r>
              <a:rPr lang="en-US" sz="2100" dirty="0"/>
              <a:t> </a:t>
            </a:r>
            <a:r>
              <a:rPr lang="en-US" sz="2100" dirty="0" err="1"/>
              <a:t>tình</a:t>
            </a:r>
            <a:r>
              <a:rPr lang="en-US" sz="2100" dirty="0"/>
              <a:t> </a:t>
            </a:r>
            <a:r>
              <a:rPr lang="en-US" sz="2100" dirty="0" err="1"/>
              <a:t>hình</a:t>
            </a:r>
            <a:r>
              <a:rPr lang="en-US" sz="2100" dirty="0"/>
              <a:t> </a:t>
            </a:r>
            <a:r>
              <a:rPr lang="en-US" sz="2100" dirty="0" err="1"/>
              <a:t>sử</a:t>
            </a:r>
            <a:r>
              <a:rPr lang="en-US" sz="2100" dirty="0"/>
              <a:t> </a:t>
            </a:r>
            <a:r>
              <a:rPr lang="en-US" sz="2100" dirty="0" err="1"/>
              <a:t>dụng</a:t>
            </a:r>
            <a:r>
              <a:rPr lang="en-US" sz="2100" dirty="0"/>
              <a:t> ATS </a:t>
            </a:r>
            <a:r>
              <a:rPr lang="en-US" sz="2100" dirty="0" err="1"/>
              <a:t>trên</a:t>
            </a:r>
            <a:r>
              <a:rPr lang="en-US" sz="2100" dirty="0"/>
              <a:t> BN MMT </a:t>
            </a:r>
            <a:r>
              <a:rPr lang="en-US" sz="2100" dirty="0" err="1"/>
              <a:t>và</a:t>
            </a:r>
            <a:r>
              <a:rPr lang="en-US" sz="2100" dirty="0"/>
              <a:t> </a:t>
            </a:r>
            <a:r>
              <a:rPr lang="en-US" sz="2100" dirty="0" err="1"/>
              <a:t>tìm</a:t>
            </a:r>
            <a:r>
              <a:rPr lang="en-US" sz="2100" dirty="0"/>
              <a:t> </a:t>
            </a:r>
            <a:r>
              <a:rPr lang="en-US" sz="2100" dirty="0" err="1"/>
              <a:t>hiểu</a:t>
            </a:r>
            <a:r>
              <a:rPr lang="en-US" sz="2100" dirty="0"/>
              <a:t> </a:t>
            </a:r>
            <a:r>
              <a:rPr lang="en-US" sz="2100" dirty="0" err="1"/>
              <a:t>mong</a:t>
            </a:r>
            <a:r>
              <a:rPr lang="en-US" sz="2100" dirty="0"/>
              <a:t> </a:t>
            </a:r>
            <a:r>
              <a:rPr lang="en-US" sz="2100" dirty="0" err="1"/>
              <a:t>muốn</a:t>
            </a:r>
            <a:r>
              <a:rPr lang="en-US" sz="2100" dirty="0"/>
              <a:t> can </a:t>
            </a:r>
            <a:r>
              <a:rPr lang="en-US" sz="2100" dirty="0" err="1"/>
              <a:t>thiệp</a:t>
            </a:r>
            <a:r>
              <a:rPr lang="en-US" sz="2100" dirty="0"/>
              <a:t> </a:t>
            </a:r>
          </a:p>
          <a:p>
            <a:pPr algn="just"/>
            <a:r>
              <a:rPr lang="en-US" sz="2100" dirty="0"/>
              <a:t>Công </a:t>
            </a:r>
            <a:r>
              <a:rPr lang="en-US" sz="2100" dirty="0" err="1"/>
              <a:t>cụ</a:t>
            </a:r>
            <a:r>
              <a:rPr lang="en-US" sz="2100" dirty="0"/>
              <a:t>: </a:t>
            </a:r>
            <a:r>
              <a:rPr lang="en-US" sz="2100" dirty="0" err="1"/>
              <a:t>xét</a:t>
            </a:r>
            <a:r>
              <a:rPr lang="en-US" sz="2100" dirty="0"/>
              <a:t> </a:t>
            </a:r>
            <a:r>
              <a:rPr lang="en-US" sz="2100" dirty="0" err="1"/>
              <a:t>nghiệm</a:t>
            </a:r>
            <a:r>
              <a:rPr lang="en-US" sz="2100" dirty="0"/>
              <a:t> </a:t>
            </a:r>
            <a:r>
              <a:rPr lang="en-US" sz="2100" dirty="0" err="1"/>
              <a:t>nước</a:t>
            </a:r>
            <a:r>
              <a:rPr lang="en-US" sz="2100" dirty="0"/>
              <a:t> </a:t>
            </a:r>
            <a:r>
              <a:rPr lang="en-US" sz="2100" dirty="0" err="1"/>
              <a:t>tiểu</a:t>
            </a:r>
            <a:r>
              <a:rPr lang="en-US" sz="2100" dirty="0"/>
              <a:t> </a:t>
            </a:r>
            <a:r>
              <a:rPr lang="en-US" sz="2100" dirty="0" err="1"/>
              <a:t>và</a:t>
            </a:r>
            <a:r>
              <a:rPr lang="en-US" sz="2100" dirty="0"/>
              <a:t> </a:t>
            </a:r>
            <a:r>
              <a:rPr lang="en-US" sz="2100" dirty="0" err="1"/>
              <a:t>thang</a:t>
            </a:r>
            <a:r>
              <a:rPr lang="en-US" sz="2100" dirty="0"/>
              <a:t> </a:t>
            </a:r>
            <a:r>
              <a:rPr lang="en-US" sz="2100" dirty="0" err="1"/>
              <a:t>sàng</a:t>
            </a:r>
            <a:r>
              <a:rPr lang="en-US" sz="2100" dirty="0"/>
              <a:t> </a:t>
            </a:r>
            <a:r>
              <a:rPr lang="en-US" sz="2100" dirty="0" err="1"/>
              <a:t>lọc</a:t>
            </a:r>
            <a:r>
              <a:rPr lang="en-US" sz="2100" dirty="0"/>
              <a:t> ASSIST (</a:t>
            </a:r>
            <a:r>
              <a:rPr lang="en-US" sz="2100" dirty="0" err="1"/>
              <a:t>đánh</a:t>
            </a:r>
            <a:r>
              <a:rPr lang="en-US" sz="2100" dirty="0"/>
              <a:t> </a:t>
            </a:r>
            <a:r>
              <a:rPr lang="en-US" sz="2100" dirty="0" err="1"/>
              <a:t>giá</a:t>
            </a:r>
            <a:r>
              <a:rPr lang="en-US" sz="2100" dirty="0"/>
              <a:t> </a:t>
            </a:r>
            <a:r>
              <a:rPr lang="en-US" sz="2100" dirty="0" err="1"/>
              <a:t>mức</a:t>
            </a:r>
            <a:r>
              <a:rPr lang="en-US" sz="2100" dirty="0"/>
              <a:t> </a:t>
            </a:r>
            <a:r>
              <a:rPr lang="en-US" sz="2100" dirty="0" err="1"/>
              <a:t>độ</a:t>
            </a:r>
            <a:r>
              <a:rPr lang="en-US" sz="2100" dirty="0"/>
              <a:t> </a:t>
            </a:r>
            <a:r>
              <a:rPr lang="en-US" sz="2100" dirty="0" err="1"/>
              <a:t>nguy</a:t>
            </a:r>
            <a:r>
              <a:rPr lang="en-US" sz="2100" dirty="0"/>
              <a:t> </a:t>
            </a:r>
            <a:r>
              <a:rPr lang="en-US" sz="2100" dirty="0" err="1"/>
              <a:t>cơ</a:t>
            </a:r>
            <a:r>
              <a:rPr lang="en-US" sz="2100" dirty="0"/>
              <a:t>), </a:t>
            </a:r>
            <a:r>
              <a:rPr lang="en-US" sz="2100" dirty="0" err="1"/>
              <a:t>bảng</a:t>
            </a:r>
            <a:r>
              <a:rPr lang="en-US" sz="2100" dirty="0"/>
              <a:t> </a:t>
            </a:r>
            <a:r>
              <a:rPr lang="en-US" sz="2100" dirty="0" err="1"/>
              <a:t>hỏi</a:t>
            </a:r>
            <a:r>
              <a:rPr lang="en-US" sz="2100" dirty="0"/>
              <a:t> (hành vi </a:t>
            </a:r>
            <a:r>
              <a:rPr lang="en-US" sz="2100" dirty="0" err="1"/>
              <a:t>sử</a:t>
            </a:r>
            <a:r>
              <a:rPr lang="en-US" sz="2100" dirty="0"/>
              <a:t> </a:t>
            </a:r>
            <a:r>
              <a:rPr lang="en-US" sz="2100" dirty="0" err="1"/>
              <a:t>dụng</a:t>
            </a:r>
            <a:r>
              <a:rPr lang="en-US" sz="2100" dirty="0"/>
              <a:t>)</a:t>
            </a:r>
          </a:p>
        </p:txBody>
      </p:sp>
      <p:sp>
        <p:nvSpPr>
          <p:cNvPr id="4" name="Footer Placeholder 3"/>
          <p:cNvSpPr>
            <a:spLocks noGrp="1"/>
          </p:cNvSpPr>
          <p:nvPr>
            <p:ph type="ftr" sz="quarter" idx="11"/>
          </p:nvPr>
        </p:nvSpPr>
        <p:spPr>
          <a:xfrm>
            <a:off x="742950" y="5543550"/>
            <a:ext cx="7886700" cy="273844"/>
          </a:xfrm>
        </p:spPr>
        <p:txBody>
          <a:bodyPr/>
          <a:lstStyle/>
          <a:p>
            <a:pPr marL="171450" indent="-171450" algn="l">
              <a:buAutoNum type="arabicPeriod"/>
            </a:pPr>
            <a:r>
              <a:rPr lang="en-US" dirty="0" err="1">
                <a:solidFill>
                  <a:prstClr val="black">
                    <a:tint val="75000"/>
                  </a:prstClr>
                </a:solidFill>
                <a:latin typeface="Calibri"/>
              </a:rPr>
              <a:t>Cục</a:t>
            </a:r>
            <a:r>
              <a:rPr lang="en-US" dirty="0">
                <a:solidFill>
                  <a:prstClr val="black">
                    <a:tint val="75000"/>
                  </a:prstClr>
                </a:solidFill>
                <a:latin typeface="Calibri"/>
              </a:rPr>
              <a:t> </a:t>
            </a:r>
            <a:r>
              <a:rPr lang="en-US" dirty="0" err="1">
                <a:solidFill>
                  <a:prstClr val="black">
                    <a:tint val="75000"/>
                  </a:prstClr>
                </a:solidFill>
                <a:latin typeface="Calibri"/>
              </a:rPr>
              <a:t>Phòng</a:t>
            </a:r>
            <a:r>
              <a:rPr lang="en-US" dirty="0">
                <a:solidFill>
                  <a:prstClr val="black">
                    <a:tint val="75000"/>
                  </a:prstClr>
                </a:solidFill>
                <a:latin typeface="Calibri"/>
              </a:rPr>
              <a:t> </a:t>
            </a:r>
            <a:r>
              <a:rPr lang="en-US" dirty="0" err="1">
                <a:solidFill>
                  <a:prstClr val="black">
                    <a:tint val="75000"/>
                  </a:prstClr>
                </a:solidFill>
                <a:latin typeface="Calibri"/>
              </a:rPr>
              <a:t>chống</a:t>
            </a:r>
            <a:r>
              <a:rPr lang="en-US" dirty="0">
                <a:solidFill>
                  <a:prstClr val="black">
                    <a:tint val="75000"/>
                  </a:prstClr>
                </a:solidFill>
                <a:latin typeface="Calibri"/>
              </a:rPr>
              <a:t> HIV/AIDS, </a:t>
            </a:r>
            <a:r>
              <a:rPr lang="en-US" dirty="0" err="1">
                <a:solidFill>
                  <a:prstClr val="black">
                    <a:tint val="75000"/>
                  </a:prstClr>
                </a:solidFill>
                <a:latin typeface="Calibri"/>
              </a:rPr>
              <a:t>Dự</a:t>
            </a:r>
            <a:r>
              <a:rPr lang="en-US" dirty="0">
                <a:solidFill>
                  <a:prstClr val="black">
                    <a:tint val="75000"/>
                  </a:prstClr>
                </a:solidFill>
                <a:latin typeface="Calibri"/>
              </a:rPr>
              <a:t> </a:t>
            </a:r>
            <a:r>
              <a:rPr lang="en-US" dirty="0" err="1">
                <a:solidFill>
                  <a:prstClr val="black">
                    <a:tint val="75000"/>
                  </a:prstClr>
                </a:solidFill>
                <a:latin typeface="Calibri"/>
              </a:rPr>
              <a:t>thảo</a:t>
            </a:r>
            <a:r>
              <a:rPr lang="en-US" dirty="0">
                <a:solidFill>
                  <a:prstClr val="black">
                    <a:tint val="75000"/>
                  </a:prstClr>
                </a:solidFill>
                <a:latin typeface="Calibri"/>
              </a:rPr>
              <a:t> </a:t>
            </a:r>
            <a:r>
              <a:rPr lang="en-US" dirty="0" err="1">
                <a:solidFill>
                  <a:prstClr val="black">
                    <a:tint val="75000"/>
                  </a:prstClr>
                </a:solidFill>
                <a:latin typeface="Calibri"/>
              </a:rPr>
              <a:t>báo</a:t>
            </a:r>
            <a:r>
              <a:rPr lang="en-US" dirty="0">
                <a:solidFill>
                  <a:prstClr val="black">
                    <a:tint val="75000"/>
                  </a:prstClr>
                </a:solidFill>
                <a:latin typeface="Calibri"/>
              </a:rPr>
              <a:t> </a:t>
            </a:r>
            <a:r>
              <a:rPr lang="en-US" dirty="0" err="1">
                <a:solidFill>
                  <a:prstClr val="black">
                    <a:tint val="75000"/>
                  </a:prstClr>
                </a:solidFill>
                <a:latin typeface="Calibri"/>
              </a:rPr>
              <a:t>cáo</a:t>
            </a:r>
            <a:r>
              <a:rPr lang="en-US" dirty="0">
                <a:solidFill>
                  <a:prstClr val="black">
                    <a:tint val="75000"/>
                  </a:prstClr>
                </a:solidFill>
                <a:latin typeface="Calibri"/>
              </a:rPr>
              <a:t> 10 </a:t>
            </a:r>
            <a:r>
              <a:rPr lang="en-US" dirty="0" err="1">
                <a:solidFill>
                  <a:prstClr val="black">
                    <a:tint val="75000"/>
                  </a:prstClr>
                </a:solidFill>
                <a:latin typeface="Calibri"/>
              </a:rPr>
              <a:t>năm</a:t>
            </a:r>
            <a:r>
              <a:rPr lang="en-US" dirty="0">
                <a:solidFill>
                  <a:prstClr val="black">
                    <a:tint val="75000"/>
                  </a:prstClr>
                </a:solidFill>
                <a:latin typeface="Calibri"/>
              </a:rPr>
              <a:t> </a:t>
            </a:r>
            <a:r>
              <a:rPr lang="en-US" dirty="0" err="1">
                <a:solidFill>
                  <a:prstClr val="black">
                    <a:tint val="75000"/>
                  </a:prstClr>
                </a:solidFill>
                <a:latin typeface="Calibri"/>
              </a:rPr>
              <a:t>chương</a:t>
            </a:r>
            <a:r>
              <a:rPr lang="en-US" dirty="0">
                <a:solidFill>
                  <a:prstClr val="black">
                    <a:tint val="75000"/>
                  </a:prstClr>
                </a:solidFill>
                <a:latin typeface="Calibri"/>
              </a:rPr>
              <a:t> </a:t>
            </a:r>
            <a:r>
              <a:rPr lang="en-US" dirty="0" err="1">
                <a:solidFill>
                  <a:prstClr val="black">
                    <a:tint val="75000"/>
                  </a:prstClr>
                </a:solidFill>
                <a:latin typeface="Calibri"/>
              </a:rPr>
              <a:t>trình</a:t>
            </a:r>
            <a:r>
              <a:rPr lang="en-US" dirty="0">
                <a:solidFill>
                  <a:prstClr val="black">
                    <a:tint val="75000"/>
                  </a:prstClr>
                </a:solidFill>
                <a:latin typeface="Calibri"/>
              </a:rPr>
              <a:t> methadone (2018). </a:t>
            </a:r>
            <a:r>
              <a:rPr lang="en-US" dirty="0" err="1">
                <a:solidFill>
                  <a:prstClr val="black">
                    <a:tint val="75000"/>
                  </a:prstClr>
                </a:solidFill>
                <a:latin typeface="Calibri"/>
              </a:rPr>
              <a:t>Số</a:t>
            </a:r>
            <a:r>
              <a:rPr lang="en-US" dirty="0">
                <a:solidFill>
                  <a:prstClr val="black">
                    <a:tint val="75000"/>
                  </a:prstClr>
                </a:solidFill>
                <a:latin typeface="Calibri"/>
              </a:rPr>
              <a:t> </a:t>
            </a:r>
            <a:r>
              <a:rPr lang="en-US" dirty="0" err="1">
                <a:solidFill>
                  <a:prstClr val="black">
                    <a:tint val="75000"/>
                  </a:prstClr>
                </a:solidFill>
                <a:latin typeface="Calibri"/>
              </a:rPr>
              <a:t>liệu</a:t>
            </a:r>
            <a:r>
              <a:rPr lang="en-US" dirty="0">
                <a:solidFill>
                  <a:prstClr val="black">
                    <a:tint val="75000"/>
                  </a:prstClr>
                </a:solidFill>
                <a:latin typeface="Calibri"/>
              </a:rPr>
              <a:t> </a:t>
            </a:r>
            <a:r>
              <a:rPr lang="en-US" dirty="0" err="1">
                <a:solidFill>
                  <a:prstClr val="black">
                    <a:tint val="75000"/>
                  </a:prstClr>
                </a:solidFill>
                <a:latin typeface="Calibri"/>
              </a:rPr>
              <a:t>tính</a:t>
            </a:r>
            <a:r>
              <a:rPr lang="en-US" dirty="0">
                <a:solidFill>
                  <a:prstClr val="black">
                    <a:tint val="75000"/>
                  </a:prstClr>
                </a:solidFill>
                <a:latin typeface="Calibri"/>
              </a:rPr>
              <a:t> </a:t>
            </a:r>
            <a:r>
              <a:rPr lang="en-US" dirty="0" err="1">
                <a:solidFill>
                  <a:prstClr val="black">
                    <a:tint val="75000"/>
                  </a:prstClr>
                </a:solidFill>
                <a:latin typeface="Calibri"/>
              </a:rPr>
              <a:t>đến</a:t>
            </a:r>
            <a:r>
              <a:rPr lang="en-US" dirty="0">
                <a:solidFill>
                  <a:prstClr val="black">
                    <a:tint val="75000"/>
                  </a:prstClr>
                </a:solidFill>
                <a:latin typeface="Calibri"/>
              </a:rPr>
              <a:t> </a:t>
            </a:r>
            <a:r>
              <a:rPr lang="en-US" dirty="0" err="1">
                <a:solidFill>
                  <a:prstClr val="black">
                    <a:tint val="75000"/>
                  </a:prstClr>
                </a:solidFill>
                <a:latin typeface="Calibri"/>
              </a:rPr>
              <a:t>tháng</a:t>
            </a:r>
            <a:r>
              <a:rPr lang="en-US" dirty="0">
                <a:solidFill>
                  <a:prstClr val="black">
                    <a:tint val="75000"/>
                  </a:prstClr>
                </a:solidFill>
                <a:latin typeface="Calibri"/>
              </a:rPr>
              <a:t> 11/2017.</a:t>
            </a:r>
          </a:p>
          <a:p>
            <a:pPr marL="171450" indent="-171450" algn="l">
              <a:buFontTx/>
              <a:buAutoNum type="arabicPeriod"/>
            </a:pPr>
            <a:r>
              <a:rPr lang="en-US" dirty="0"/>
              <a:t>Duong Thi, H. et al. (2017). Increased methamphetamine use among persons injecting heroin in Vietnam: time to rethink harm reduction and addiction care for HIV control? Presented at the </a:t>
            </a:r>
            <a:r>
              <a:rPr lang="en-US" dirty="0" err="1"/>
              <a:t>The</a:t>
            </a:r>
            <a:r>
              <a:rPr lang="en-US" dirty="0"/>
              <a:t> 9th IAS Conference on HIV Science, Paris, France.</a:t>
            </a:r>
          </a:p>
          <a:p>
            <a:pPr marL="171450" indent="-171450" algn="l">
              <a:buAutoNum type="arabicPeriod"/>
            </a:pPr>
            <a:endParaRPr lang="en-US" dirty="0">
              <a:solidFill>
                <a:prstClr val="black">
                  <a:tint val="75000"/>
                </a:prstClr>
              </a:solidFill>
              <a:latin typeface="Calibri"/>
            </a:endParaRPr>
          </a:p>
          <a:p>
            <a:pPr marL="171450" indent="-171450" algn="l">
              <a:buAutoNum type="arabicPeriod"/>
            </a:pPr>
            <a:endParaRPr lang="en-US" dirty="0">
              <a:solidFill>
                <a:prstClr val="black">
                  <a:tint val="75000"/>
                </a:prstClr>
              </a:solidFill>
              <a:latin typeface="Calibri"/>
            </a:endParaRPr>
          </a:p>
        </p:txBody>
      </p:sp>
    </p:spTree>
    <p:extLst>
      <p:ext uri="{BB962C8B-B14F-4D97-AF65-F5344CB8AC3E}">
        <p14:creationId xmlns:p14="http://schemas.microsoft.com/office/powerpoint/2010/main" val="4235719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1295400"/>
            <a:ext cx="8286750" cy="2743200"/>
          </a:xfrm>
        </p:spPr>
        <p:txBody>
          <a:bodyPr>
            <a:noAutofit/>
          </a:bodyPr>
          <a:lstStyle/>
          <a:p>
            <a:pPr marL="385763" indent="-385763">
              <a:buFont typeface="+mj-lt"/>
              <a:buAutoNum type="arabicPeriod" startAt="3"/>
            </a:pPr>
            <a:r>
              <a:rPr lang="vi-VN" sz="1800" b="1" dirty="0"/>
              <a:t>Cung cấp nhiều dịch vụ cho bệnh nhân tham gia điều trị ATS:</a:t>
            </a:r>
          </a:p>
          <a:p>
            <a:pPr marL="514350" lvl="1"/>
            <a:r>
              <a:rPr lang="vi-VN" sz="1800" dirty="0"/>
              <a:t>Chuyển gửi bệnh nhân xét nghiệm HIV và tiếp cận các dịch vụ dự phòng/điều tri</a:t>
            </a:r>
          </a:p>
          <a:p>
            <a:pPr marL="514350" lvl="1"/>
            <a:r>
              <a:rPr lang="vi-VN" sz="1800" dirty="0"/>
              <a:t>Chuyển gửi điều trị tâm thần cho bệnh nhân trong suốt quá trình can thiệp ATS</a:t>
            </a:r>
          </a:p>
          <a:p>
            <a:pPr marL="228600" lvl="1" indent="0">
              <a:buNone/>
            </a:pPr>
            <a:endParaRPr lang="vi-VN" sz="1800" b="1" dirty="0"/>
          </a:p>
          <a:p>
            <a:pPr marL="385763" indent="-385763">
              <a:buFont typeface="+mj-lt"/>
              <a:buAutoNum type="arabicPeriod" startAt="3"/>
            </a:pPr>
            <a:r>
              <a:rPr lang="vi-VN" sz="1800" b="1" dirty="0"/>
              <a:t>Triển khai mô hình ECHO để đào tạo và hỗ trợ kỹ thuật trong quá trình can thiệp ATS là có tính khả thi </a:t>
            </a:r>
          </a:p>
          <a:p>
            <a:pPr>
              <a:buFontTx/>
              <a:buChar char="-"/>
            </a:pPr>
            <a:endParaRPr lang="vi-VN" sz="1800" dirty="0"/>
          </a:p>
          <a:p>
            <a:endParaRPr lang="en-US" sz="1800" dirty="0"/>
          </a:p>
          <a:p>
            <a:endParaRPr lang="en-US" sz="1800" dirty="0"/>
          </a:p>
          <a:p>
            <a:endParaRPr lang="en-US" sz="1800" dirty="0"/>
          </a:p>
        </p:txBody>
      </p:sp>
      <p:sp>
        <p:nvSpPr>
          <p:cNvPr id="6" name="Title 1"/>
          <p:cNvSpPr>
            <a:spLocks noGrp="1"/>
          </p:cNvSpPr>
          <p:nvPr>
            <p:ph type="title"/>
          </p:nvPr>
        </p:nvSpPr>
        <p:spPr>
          <a:xfrm>
            <a:off x="1635826" y="304800"/>
            <a:ext cx="7736774" cy="516061"/>
          </a:xfrm>
        </p:spPr>
        <p:txBody>
          <a:bodyPr/>
          <a:lstStyle/>
          <a:p>
            <a:r>
              <a:rPr lang="en-US" sz="3200" dirty="0" err="1"/>
              <a:t>Kết</a:t>
            </a:r>
            <a:r>
              <a:rPr lang="en-US" sz="3200" dirty="0"/>
              <a:t> </a:t>
            </a:r>
            <a:r>
              <a:rPr lang="en-US" sz="3200" dirty="0" err="1"/>
              <a:t>Luận</a:t>
            </a:r>
            <a:endParaRPr lang="en-US" sz="3200" dirty="0"/>
          </a:p>
        </p:txBody>
      </p:sp>
    </p:spTree>
    <p:extLst>
      <p:ext uri="{BB962C8B-B14F-4D97-AF65-F5344CB8AC3E}">
        <p14:creationId xmlns:p14="http://schemas.microsoft.com/office/powerpoint/2010/main" val="316644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362200"/>
          </a:xfrm>
        </p:spPr>
        <p:txBody>
          <a:bodyPr/>
          <a:lstStyle/>
          <a:p>
            <a:r>
              <a:rPr lang="vi-VN" sz="3500" dirty="0" smtClean="0">
                <a:solidFill>
                  <a:srgbClr val="C00000"/>
                </a:solidFill>
              </a:rPr>
              <a:t>KẾ HOẠCH CAN </a:t>
            </a:r>
            <a:r>
              <a:rPr lang="vi-VN" sz="3500" dirty="0">
                <a:solidFill>
                  <a:srgbClr val="C00000"/>
                </a:solidFill>
              </a:rPr>
              <a:t>THIỆP </a:t>
            </a:r>
            <a:r>
              <a:rPr lang="en-US" sz="3500" dirty="0" smtClean="0">
                <a:solidFill>
                  <a:srgbClr val="C00000"/>
                </a:solidFill>
              </a:rPr>
              <a:t/>
            </a:r>
            <a:br>
              <a:rPr lang="en-US" sz="3500" dirty="0" smtClean="0">
                <a:solidFill>
                  <a:srgbClr val="C00000"/>
                </a:solidFill>
              </a:rPr>
            </a:br>
            <a:r>
              <a:rPr lang="vi-VN" sz="3500" dirty="0" smtClean="0">
                <a:solidFill>
                  <a:srgbClr val="C00000"/>
                </a:solidFill>
              </a:rPr>
              <a:t>NĂM 2019 VÀ MỘT SỐ ĐỀ XUẤT</a:t>
            </a:r>
            <a:endParaRPr lang="vi-VN" sz="3500" dirty="0">
              <a:solidFill>
                <a:srgbClr val="C00000"/>
              </a:solidFill>
            </a:endParaRPr>
          </a:p>
        </p:txBody>
      </p:sp>
    </p:spTree>
    <p:extLst>
      <p:ext uri="{BB962C8B-B14F-4D97-AF65-F5344CB8AC3E}">
        <p14:creationId xmlns:p14="http://schemas.microsoft.com/office/powerpoint/2010/main" val="3357841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smtClean="0"/>
              <a:t>1. NÂNG CAO NĂNG LỰC</a:t>
            </a:r>
            <a:endParaRPr lang="en-US" sz="3000" dirty="0"/>
          </a:p>
        </p:txBody>
      </p:sp>
      <p:sp>
        <p:nvSpPr>
          <p:cNvPr id="3" name="Content Placeholder 2"/>
          <p:cNvSpPr>
            <a:spLocks noGrp="1"/>
          </p:cNvSpPr>
          <p:nvPr>
            <p:ph idx="1"/>
          </p:nvPr>
        </p:nvSpPr>
        <p:spPr/>
        <p:txBody>
          <a:bodyPr/>
          <a:lstStyle/>
          <a:p>
            <a:pPr marL="0" indent="0" algn="just">
              <a:buNone/>
            </a:pPr>
            <a:endParaRPr lang="vi-VN" dirty="0" smtClean="0"/>
          </a:p>
          <a:p>
            <a:pPr marL="0" indent="0" algn="just">
              <a:buNone/>
            </a:pPr>
            <a:r>
              <a:rPr lang="vi-VN" dirty="0" smtClean="0"/>
              <a:t>- Xây dựng tài liệu đào tạo can thiệp lạm dụng ma tuý tổng hợp dạng Amphetamine (ATS) </a:t>
            </a:r>
          </a:p>
          <a:p>
            <a:pPr marL="0" indent="0" algn="just">
              <a:buNone/>
            </a:pPr>
            <a:r>
              <a:rPr lang="vi-VN" dirty="0" smtClean="0"/>
              <a:t>- Thời gian từ tháng 4 – 9/2019</a:t>
            </a:r>
          </a:p>
          <a:p>
            <a:pPr marL="0" indent="0" algn="just">
              <a:buNone/>
            </a:pPr>
            <a:endParaRPr lang="vi-VN" dirty="0" smtClean="0"/>
          </a:p>
          <a:p>
            <a:pPr marL="514350" indent="-514350" algn="just">
              <a:buAutoNum type="arabicPeriod"/>
            </a:pPr>
            <a:endParaRPr lang="en-US" dirty="0"/>
          </a:p>
        </p:txBody>
      </p:sp>
    </p:spTree>
    <p:extLst>
      <p:ext uri="{BB962C8B-B14F-4D97-AF65-F5344CB8AC3E}">
        <p14:creationId xmlns:p14="http://schemas.microsoft.com/office/powerpoint/2010/main" val="843970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dirty="0" smtClean="0"/>
              <a:t>2. THỰC HIỆN CAN THIỆP </a:t>
            </a:r>
            <a:endParaRPr lang="en-US" sz="3000" dirty="0"/>
          </a:p>
        </p:txBody>
      </p:sp>
      <p:sp>
        <p:nvSpPr>
          <p:cNvPr id="3" name="Content Placeholder 2"/>
          <p:cNvSpPr>
            <a:spLocks noGrp="1"/>
          </p:cNvSpPr>
          <p:nvPr>
            <p:ph idx="1"/>
          </p:nvPr>
        </p:nvSpPr>
        <p:spPr/>
        <p:txBody>
          <a:bodyPr/>
          <a:lstStyle/>
          <a:p>
            <a:pPr algn="just">
              <a:buFontTx/>
              <a:buChar char="-"/>
            </a:pPr>
            <a:r>
              <a:rPr lang="vi-VN" dirty="0" smtClean="0"/>
              <a:t>Thực hiện can thiệp ATS trên 02 Cơ sở MMT, Đại Từ - Thái nguyên và Nam Từ Liêm – Hà Nội, 01 MSM tại Phòng khám SHP Đại học Y Hà Nội;</a:t>
            </a:r>
          </a:p>
          <a:p>
            <a:pPr algn="just">
              <a:buFontTx/>
              <a:buChar char="-"/>
            </a:pPr>
            <a:r>
              <a:rPr lang="vi-VN" dirty="0" smtClean="0"/>
              <a:t>02 nhóm sử dụng ATS ngoài cộng đồng </a:t>
            </a:r>
          </a:p>
          <a:p>
            <a:pPr marL="0" indent="0" algn="just">
              <a:buNone/>
            </a:pPr>
            <a:r>
              <a:rPr lang="vi-VN" dirty="0" smtClean="0"/>
              <a:t>    Thời gian: từ tháng 4 - 9/2019</a:t>
            </a:r>
          </a:p>
          <a:p>
            <a:pPr marL="0" indent="0" algn="just">
              <a:buNone/>
            </a:pPr>
            <a:endParaRPr lang="vi-VN" dirty="0" smtClean="0"/>
          </a:p>
          <a:p>
            <a:pPr marL="514350" indent="-514350" algn="just">
              <a:buAutoNum type="arabicPeriod"/>
            </a:pPr>
            <a:endParaRPr lang="en-US" dirty="0"/>
          </a:p>
        </p:txBody>
      </p:sp>
    </p:spTree>
    <p:extLst>
      <p:ext uri="{BB962C8B-B14F-4D97-AF65-F5344CB8AC3E}">
        <p14:creationId xmlns:p14="http://schemas.microsoft.com/office/powerpoint/2010/main" val="116016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600" dirty="0" smtClean="0"/>
              <a:t>3. ĐỀ XUẤT KHI MỞ RỘNG MÔ HÌNH</a:t>
            </a:r>
            <a:endParaRPr lang="en-US" sz="2600" dirty="0"/>
          </a:p>
        </p:txBody>
      </p:sp>
      <p:sp>
        <p:nvSpPr>
          <p:cNvPr id="3" name="Content Placeholder 2"/>
          <p:cNvSpPr>
            <a:spLocks noGrp="1"/>
          </p:cNvSpPr>
          <p:nvPr>
            <p:ph idx="1"/>
          </p:nvPr>
        </p:nvSpPr>
        <p:spPr/>
        <p:txBody>
          <a:bodyPr/>
          <a:lstStyle/>
          <a:p>
            <a:pPr algn="just">
              <a:buFontTx/>
              <a:buChar char="-"/>
            </a:pPr>
            <a:r>
              <a:rPr lang="vi-VN" dirty="0" smtClean="0"/>
              <a:t>Khoảng 19% bệnh nhân MMT có sử dụng Met cần can thiệp </a:t>
            </a:r>
          </a:p>
          <a:p>
            <a:pPr>
              <a:buFontTx/>
              <a:buChar char="-"/>
            </a:pPr>
            <a:r>
              <a:rPr lang="vi-VN" dirty="0" smtClean="0"/>
              <a:t>Địa điểm can thiệp tại các Cơ sở MMT </a:t>
            </a:r>
          </a:p>
          <a:p>
            <a:pPr algn="just">
              <a:buFontTx/>
              <a:buChar char="-"/>
            </a:pPr>
            <a:r>
              <a:rPr lang="vi-VN" dirty="0" smtClean="0"/>
              <a:t>Tư vấn viên sẽ là người cung cấp dịch vụ (Tư vấn cần được đào tạo nâng cao nặc lực can thiệp theo mô hình matrix 5 ngày/lớp, 5 ngày quản lý hành vi tích cực và phỏng vấn tạo động lực)</a:t>
            </a:r>
          </a:p>
          <a:p>
            <a:pPr>
              <a:buFontTx/>
              <a:buChar char="-"/>
            </a:pPr>
            <a:endParaRPr lang="en-US" dirty="0"/>
          </a:p>
        </p:txBody>
      </p:sp>
    </p:spTree>
    <p:extLst>
      <p:ext uri="{BB962C8B-B14F-4D97-AF65-F5344CB8AC3E}">
        <p14:creationId xmlns:p14="http://schemas.microsoft.com/office/powerpoint/2010/main" val="2027115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391400" cy="516061"/>
          </a:xfrm>
        </p:spPr>
        <p:txBody>
          <a:bodyPr/>
          <a:lstStyle/>
          <a:p>
            <a:r>
              <a:rPr lang="vi-VN" sz="2600" dirty="0" smtClean="0"/>
              <a:t>3. ĐỀ XUẤT KHI MỞ RỘNG MÔ HÌNH (tt)</a:t>
            </a:r>
            <a:endParaRPr lang="en-US" sz="2600" dirty="0"/>
          </a:p>
        </p:txBody>
      </p:sp>
      <p:sp>
        <p:nvSpPr>
          <p:cNvPr id="3" name="Content Placeholder 2"/>
          <p:cNvSpPr>
            <a:spLocks noGrp="1"/>
          </p:cNvSpPr>
          <p:nvPr>
            <p:ph idx="1"/>
          </p:nvPr>
        </p:nvSpPr>
        <p:spPr/>
        <p:txBody>
          <a:bodyPr>
            <a:normAutofit fontScale="92500" lnSpcReduction="20000"/>
          </a:bodyPr>
          <a:lstStyle/>
          <a:p>
            <a:pPr algn="just">
              <a:buFontTx/>
              <a:buChar char="-"/>
            </a:pPr>
            <a:r>
              <a:rPr lang="vi-VN" dirty="0" smtClean="0"/>
              <a:t>Việc duy trì thời gian dài can thiệp đối với bệnh nhân là rất quan trọng vì vậy cần có nhân sự tư vấn được đào tạo một cách bài bản và có cơ chế tuyển dụng để nhân sự an tâm công tác.</a:t>
            </a:r>
          </a:p>
          <a:p>
            <a:pPr algn="just">
              <a:buFontTx/>
              <a:buChar char="-"/>
            </a:pPr>
            <a:r>
              <a:rPr lang="vi-VN" dirty="0" smtClean="0"/>
              <a:t>Kết nối chuyển gửi khám tâm thần đối với những bệnh nhân sử dụng đá cá những biểu hiện loạn thần.</a:t>
            </a:r>
          </a:p>
          <a:p>
            <a:pPr algn="just">
              <a:buFontTx/>
              <a:buChar char="-"/>
            </a:pPr>
            <a:r>
              <a:rPr lang="vi-VN" dirty="0" smtClean="0"/>
              <a:t>Kinh phí: (bao gồm test xét nghiệm nước tiểu, quà quản lý hành vi tích cực, bánh nước cho sinh hoạt nhóm, văn phòng phẩm...)</a:t>
            </a:r>
          </a:p>
          <a:p>
            <a:pPr>
              <a:buFontTx/>
              <a:buChar char="-"/>
            </a:pPr>
            <a:endParaRPr lang="en-US" dirty="0"/>
          </a:p>
        </p:txBody>
      </p:sp>
    </p:spTree>
    <p:extLst>
      <p:ext uri="{BB962C8B-B14F-4D97-AF65-F5344CB8AC3E}">
        <p14:creationId xmlns:p14="http://schemas.microsoft.com/office/powerpoint/2010/main" val="1344801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226" y="304800"/>
            <a:ext cx="7736774" cy="516061"/>
          </a:xfrm>
        </p:spPr>
        <p:txBody>
          <a:bodyPr/>
          <a:lstStyle/>
          <a:p>
            <a:r>
              <a:rPr lang="vi-VN" sz="2600" dirty="0" smtClean="0"/>
              <a:t>3. ĐỀ XUẤT KHI MỞ RỘNG MÔ HÌNH (tt</a:t>
            </a:r>
            <a:r>
              <a:rPr lang="vi-VN" sz="3000" dirty="0" smtClean="0"/>
              <a:t>)</a:t>
            </a:r>
            <a:endParaRPr lang="en-US" sz="3000" dirty="0"/>
          </a:p>
        </p:txBody>
      </p:sp>
      <p:sp>
        <p:nvSpPr>
          <p:cNvPr id="3" name="Content Placeholder 2"/>
          <p:cNvSpPr>
            <a:spLocks noGrp="1"/>
          </p:cNvSpPr>
          <p:nvPr>
            <p:ph idx="1"/>
          </p:nvPr>
        </p:nvSpPr>
        <p:spPr/>
        <p:txBody>
          <a:bodyPr>
            <a:normAutofit/>
          </a:bodyPr>
          <a:lstStyle/>
          <a:p>
            <a:pPr algn="just">
              <a:buFontTx/>
              <a:buChar char="-"/>
            </a:pPr>
            <a:r>
              <a:rPr lang="vi-VN" dirty="0" smtClean="0"/>
              <a:t>Vai trò của gia đình rất quan trọng vì vậy cần thực hiện thêm liệu pháp gia đình để tăng cường sự hỗ trợ bệnh nhân</a:t>
            </a:r>
          </a:p>
          <a:p>
            <a:pPr algn="just">
              <a:buFontTx/>
              <a:buChar char="-"/>
            </a:pPr>
            <a:r>
              <a:rPr lang="vi-VN" dirty="0" smtClean="0"/>
              <a:t>Thực hiện đánh giá hiệu quả sau 8 – 16 tuần </a:t>
            </a:r>
            <a:r>
              <a:rPr lang="vi-VN" smtClean="0"/>
              <a:t>can thiệp.</a:t>
            </a:r>
            <a:endParaRPr lang="vi-VN" dirty="0" smtClean="0"/>
          </a:p>
          <a:p>
            <a:pPr algn="just">
              <a:buFontTx/>
              <a:buChar char="-"/>
            </a:pPr>
            <a:endParaRPr lang="en-US" dirty="0"/>
          </a:p>
        </p:txBody>
      </p:sp>
    </p:spTree>
    <p:extLst>
      <p:ext uri="{BB962C8B-B14F-4D97-AF65-F5344CB8AC3E}">
        <p14:creationId xmlns:p14="http://schemas.microsoft.com/office/powerpoint/2010/main" val="1896216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886200"/>
          </a:xfrm>
        </p:spPr>
        <p:txBody>
          <a:bodyPr>
            <a:normAutofit/>
          </a:bodyPr>
          <a:lstStyle/>
          <a:p>
            <a:pPr marL="0" indent="0" algn="ctr">
              <a:buNone/>
            </a:pPr>
            <a:r>
              <a:rPr lang="en-US" b="1" dirty="0">
                <a:solidFill>
                  <a:srgbClr val="800000"/>
                </a:solidFill>
              </a:rPr>
              <a:t>XIN TRÂN TRỌNG CẢM ƠN !</a:t>
            </a:r>
          </a:p>
          <a:p>
            <a:pPr marL="0" indent="0" algn="ctr">
              <a:buNone/>
            </a:pPr>
            <a:endParaRPr lang="en-US" b="1" dirty="0">
              <a:solidFill>
                <a:srgbClr val="800000"/>
              </a:solidFill>
            </a:endParaRPr>
          </a:p>
          <a:p>
            <a:pPr marL="0" indent="0" algn="ctr">
              <a:buNone/>
            </a:pPr>
            <a:r>
              <a:rPr lang="en-US" sz="1600" dirty="0"/>
              <a:t>MỌI THÔNG TIN CHI TIẾT XIN VUI LÒNG LIÊN HỆ</a:t>
            </a:r>
          </a:p>
          <a:p>
            <a:pPr marL="0" indent="0" algn="ctr">
              <a:lnSpc>
                <a:spcPct val="150000"/>
              </a:lnSpc>
              <a:buNone/>
            </a:pPr>
            <a:r>
              <a:rPr lang="en-US" sz="1600" dirty="0" err="1" smtClean="0"/>
              <a:t>Trung</a:t>
            </a:r>
            <a:r>
              <a:rPr lang="en-US" sz="1600" dirty="0" smtClean="0"/>
              <a:t> </a:t>
            </a:r>
            <a:r>
              <a:rPr lang="en-US" sz="1600" dirty="0" err="1"/>
              <a:t>tâm</a:t>
            </a:r>
            <a:r>
              <a:rPr lang="en-US" sz="1600" dirty="0"/>
              <a:t> </a:t>
            </a:r>
            <a:r>
              <a:rPr lang="en-US" sz="1600" dirty="0" err="1"/>
              <a:t>Đào</a:t>
            </a:r>
            <a:r>
              <a:rPr lang="en-US" sz="1600" dirty="0"/>
              <a:t> </a:t>
            </a:r>
            <a:r>
              <a:rPr lang="en-US" sz="1600" dirty="0" err="1"/>
              <a:t>tạo</a:t>
            </a:r>
            <a:r>
              <a:rPr lang="en-US" sz="1600" dirty="0"/>
              <a:t> </a:t>
            </a:r>
            <a:r>
              <a:rPr lang="en-US" sz="1600" dirty="0" err="1"/>
              <a:t>và</a:t>
            </a:r>
            <a:r>
              <a:rPr lang="en-US" sz="1600" dirty="0"/>
              <a:t> </a:t>
            </a:r>
            <a:r>
              <a:rPr lang="en-US" sz="1600" dirty="0" err="1"/>
              <a:t>Nghiên</a:t>
            </a:r>
            <a:r>
              <a:rPr lang="en-US" sz="1600" dirty="0"/>
              <a:t> </a:t>
            </a:r>
            <a:r>
              <a:rPr lang="en-US" sz="1600" dirty="0" err="1"/>
              <a:t>cứu</a:t>
            </a:r>
            <a:r>
              <a:rPr lang="en-US" sz="1600" dirty="0"/>
              <a:t> </a:t>
            </a:r>
            <a:r>
              <a:rPr lang="en-US" sz="1600" dirty="0" err="1"/>
              <a:t>Lạm</a:t>
            </a:r>
            <a:r>
              <a:rPr lang="en-US" sz="1600" dirty="0"/>
              <a:t> </a:t>
            </a:r>
            <a:r>
              <a:rPr lang="en-US" sz="1600" dirty="0" err="1"/>
              <a:t>dụng</a:t>
            </a:r>
            <a:r>
              <a:rPr lang="en-US" sz="1600" dirty="0"/>
              <a:t> </a:t>
            </a:r>
            <a:r>
              <a:rPr lang="en-US" sz="1600" dirty="0" err="1"/>
              <a:t>chất</a:t>
            </a:r>
            <a:r>
              <a:rPr lang="en-US" sz="1600" dirty="0"/>
              <a:t>-HIV</a:t>
            </a:r>
          </a:p>
          <a:p>
            <a:pPr marL="0" indent="0" algn="ctr">
              <a:lnSpc>
                <a:spcPct val="150000"/>
              </a:lnSpc>
              <a:buNone/>
            </a:pPr>
            <a:r>
              <a:rPr lang="en-US" sz="1600" dirty="0" err="1"/>
              <a:t>Trường</a:t>
            </a:r>
            <a:r>
              <a:rPr lang="en-US" sz="1600" dirty="0"/>
              <a:t> </a:t>
            </a:r>
            <a:r>
              <a:rPr lang="en-US" sz="1600" dirty="0" err="1"/>
              <a:t>Đại</a:t>
            </a:r>
            <a:r>
              <a:rPr lang="en-US" sz="1600" dirty="0"/>
              <a:t> </a:t>
            </a:r>
            <a:r>
              <a:rPr lang="en-US" sz="1600" dirty="0" err="1"/>
              <a:t>học</a:t>
            </a:r>
            <a:r>
              <a:rPr lang="en-US" sz="1600" dirty="0"/>
              <a:t> Y </a:t>
            </a:r>
            <a:r>
              <a:rPr lang="en-US" sz="1600" dirty="0" err="1"/>
              <a:t>Hà</a:t>
            </a:r>
            <a:r>
              <a:rPr lang="en-US" sz="1600" dirty="0"/>
              <a:t> </a:t>
            </a:r>
            <a:r>
              <a:rPr lang="en-US" sz="1600" dirty="0" err="1"/>
              <a:t>Nội</a:t>
            </a:r>
            <a:endParaRPr lang="en-US" sz="1600" dirty="0"/>
          </a:p>
          <a:p>
            <a:pPr marL="0" indent="0" algn="ctr">
              <a:buNone/>
            </a:pPr>
            <a:endParaRPr lang="en-US" sz="1600" dirty="0">
              <a:solidFill>
                <a:srgbClr val="800000"/>
              </a:solidFill>
            </a:endParaRPr>
          </a:p>
          <a:p>
            <a:pPr marL="0" indent="0" algn="ctr">
              <a:buNone/>
            </a:pPr>
            <a:endParaRPr lang="en-US" b="1" dirty="0">
              <a:solidFill>
                <a:srgbClr val="80000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8200" y="6096000"/>
            <a:ext cx="685800" cy="6604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008630" y="6184287"/>
            <a:ext cx="1106170" cy="45593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799705" y="6233182"/>
            <a:ext cx="781050" cy="358140"/>
          </a:xfrm>
          <a:prstGeom prst="rect">
            <a:avLst/>
          </a:prstGeom>
        </p:spPr>
      </p:pic>
      <p:pic>
        <p:nvPicPr>
          <p:cNvPr id="10" name="Picture 9" descr="Screen Shot 2017-08-22 at 18.13.4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6069471"/>
            <a:ext cx="609600" cy="713458"/>
          </a:xfrm>
          <a:prstGeom prst="rect">
            <a:avLst/>
          </a:prstGeom>
        </p:spPr>
      </p:pic>
      <p:sp>
        <p:nvSpPr>
          <p:cNvPr id="11" name="Title 1"/>
          <p:cNvSpPr>
            <a:spLocks noGrp="1"/>
          </p:cNvSpPr>
          <p:nvPr>
            <p:ph type="title" idx="4294967295"/>
          </p:nvPr>
        </p:nvSpPr>
        <p:spPr>
          <a:xfrm>
            <a:off x="1752600" y="228600"/>
            <a:ext cx="7010400" cy="544759"/>
          </a:xfrm>
          <a:prstGeom prst="rect">
            <a:avLst/>
          </a:prstGeom>
        </p:spPr>
        <p:txBody>
          <a:bodyPr/>
          <a:lstStyle/>
          <a:p>
            <a:r>
              <a:rPr lang="en-US" sz="1500" dirty="0">
                <a:solidFill>
                  <a:schemeClr val="bg1"/>
                </a:solidFill>
                <a:latin typeface="Arial" pitchFamily="34" charset="0"/>
                <a:cs typeface="Arial" pitchFamily="34" charset="0"/>
              </a:rPr>
              <a:t>TRƯỜNG ĐẠI HỌC Y HÀ NỘI</a:t>
            </a:r>
            <a:br>
              <a:rPr lang="en-US" sz="1500" dirty="0">
                <a:solidFill>
                  <a:schemeClr val="bg1"/>
                </a:solidFill>
                <a:latin typeface="Arial" pitchFamily="34" charset="0"/>
                <a:cs typeface="Arial" pitchFamily="34" charset="0"/>
              </a:rPr>
            </a:br>
            <a:r>
              <a:rPr lang="en-US" sz="1500" dirty="0">
                <a:solidFill>
                  <a:schemeClr val="bg1"/>
                </a:solidFill>
                <a:latin typeface="Arial" pitchFamily="34" charset="0"/>
                <a:cs typeface="Arial" pitchFamily="34" charset="0"/>
              </a:rPr>
              <a:t>TRUNG TÂM CHUYỂN GIAO CÔNG NGHỆ VÀ ĐIỀU TRỊ NGHIỆN CHẤT - HIV </a:t>
            </a:r>
          </a:p>
        </p:txBody>
      </p:sp>
    </p:spTree>
    <p:extLst>
      <p:ext uri="{BB962C8B-B14F-4D97-AF65-F5344CB8AC3E}">
        <p14:creationId xmlns:p14="http://schemas.microsoft.com/office/powerpoint/2010/main" val="350677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387046"/>
          </a:xfrm>
        </p:spPr>
        <p:txBody>
          <a:bodyPr/>
          <a:lstStyle/>
          <a:p>
            <a:r>
              <a:rPr lang="en-US" sz="2100" dirty="0"/>
              <a:t>PHƯƠNG PHÁP: </a:t>
            </a:r>
            <a:r>
              <a:rPr lang="en-US" sz="2100" dirty="0" err="1"/>
              <a:t>Sàng</a:t>
            </a:r>
            <a:r>
              <a:rPr lang="en-US" sz="2100" dirty="0"/>
              <a:t> </a:t>
            </a:r>
            <a:r>
              <a:rPr lang="en-US" sz="2100" dirty="0" err="1"/>
              <a:t>lọc</a:t>
            </a:r>
            <a:r>
              <a:rPr lang="en-US" sz="2100" dirty="0"/>
              <a:t> </a:t>
            </a:r>
            <a:r>
              <a:rPr lang="en-US" sz="2100" dirty="0" err="1"/>
              <a:t>và</a:t>
            </a:r>
            <a:r>
              <a:rPr lang="en-US" sz="2100" dirty="0"/>
              <a:t> </a:t>
            </a:r>
            <a:r>
              <a:rPr lang="en-US" sz="2100" dirty="0" err="1"/>
              <a:t>chọn</a:t>
            </a:r>
            <a:r>
              <a:rPr lang="en-US" sz="2100" dirty="0"/>
              <a:t> </a:t>
            </a:r>
            <a:r>
              <a:rPr lang="en-US" sz="2100" dirty="0" err="1"/>
              <a:t>bệnh</a:t>
            </a:r>
            <a:r>
              <a:rPr lang="en-US" sz="2100" dirty="0"/>
              <a:t> </a:t>
            </a:r>
            <a:r>
              <a:rPr lang="en-US" sz="2100" dirty="0" err="1"/>
              <a:t>nhân</a:t>
            </a:r>
            <a:endParaRPr lang="en-US" sz="2100" dirty="0"/>
          </a:p>
        </p:txBody>
      </p:sp>
      <p:pic>
        <p:nvPicPr>
          <p:cNvPr id="4" name="Picture 3"/>
          <p:cNvPicPr>
            <a:picLocks noChangeAspect="1"/>
          </p:cNvPicPr>
          <p:nvPr/>
        </p:nvPicPr>
        <p:blipFill>
          <a:blip r:embed="rId3"/>
          <a:stretch>
            <a:fillRect/>
          </a:stretch>
        </p:blipFill>
        <p:spPr>
          <a:xfrm>
            <a:off x="588450" y="1295401"/>
            <a:ext cx="8098349" cy="4756480"/>
          </a:xfrm>
          <a:prstGeom prst="rect">
            <a:avLst/>
          </a:prstGeom>
        </p:spPr>
      </p:pic>
      <p:sp>
        <p:nvSpPr>
          <p:cNvPr id="5" name="TextBox 4"/>
          <p:cNvSpPr txBox="1"/>
          <p:nvPr/>
        </p:nvSpPr>
        <p:spPr>
          <a:xfrm>
            <a:off x="1447800" y="6258058"/>
            <a:ext cx="6160661" cy="369332"/>
          </a:xfrm>
          <a:prstGeom prst="rect">
            <a:avLst/>
          </a:prstGeom>
          <a:noFill/>
        </p:spPr>
        <p:txBody>
          <a:bodyPr wrap="none" rtlCol="0">
            <a:spAutoFit/>
          </a:bodyPr>
          <a:lstStyle/>
          <a:p>
            <a:r>
              <a:rPr lang="en-US" sz="900" i="1" dirty="0"/>
              <a:t>*: </a:t>
            </a:r>
            <a:r>
              <a:rPr lang="en-US" sz="900" i="1" dirty="0" err="1"/>
              <a:t>Số</a:t>
            </a:r>
            <a:r>
              <a:rPr lang="en-US" sz="900" i="1" dirty="0"/>
              <a:t> </a:t>
            </a:r>
            <a:r>
              <a:rPr lang="en-US" sz="900" i="1" dirty="0" err="1"/>
              <a:t>sàng</a:t>
            </a:r>
            <a:r>
              <a:rPr lang="en-US" sz="900" i="1" dirty="0"/>
              <a:t> </a:t>
            </a:r>
            <a:r>
              <a:rPr lang="en-US" sz="900" i="1" dirty="0" err="1"/>
              <a:t>lọc</a:t>
            </a:r>
            <a:r>
              <a:rPr lang="en-US" sz="900" i="1" dirty="0"/>
              <a:t> </a:t>
            </a:r>
            <a:r>
              <a:rPr lang="en-US" sz="900" i="1" dirty="0" err="1"/>
              <a:t>nghiên</a:t>
            </a:r>
            <a:r>
              <a:rPr lang="en-US" sz="900" i="1" dirty="0"/>
              <a:t> </a:t>
            </a:r>
            <a:r>
              <a:rPr lang="en-US" sz="900" i="1" dirty="0" err="1"/>
              <a:t>cứu</a:t>
            </a:r>
            <a:r>
              <a:rPr lang="en-US" sz="900" i="1" dirty="0"/>
              <a:t> (n=1,605) </a:t>
            </a:r>
            <a:r>
              <a:rPr lang="en-US" sz="900" i="1" dirty="0" err="1"/>
              <a:t>được</a:t>
            </a:r>
            <a:r>
              <a:rPr lang="en-US" sz="900" i="1" dirty="0"/>
              <a:t> </a:t>
            </a:r>
            <a:r>
              <a:rPr lang="en-US" sz="900" i="1" dirty="0" err="1"/>
              <a:t>tính</a:t>
            </a:r>
            <a:r>
              <a:rPr lang="en-US" sz="900" i="1" dirty="0"/>
              <a:t> </a:t>
            </a:r>
            <a:r>
              <a:rPr lang="en-US" sz="900" i="1" dirty="0" err="1"/>
              <a:t>bằng</a:t>
            </a:r>
            <a:r>
              <a:rPr lang="en-US" sz="900" i="1" dirty="0"/>
              <a:t> </a:t>
            </a:r>
            <a:r>
              <a:rPr lang="en-US" sz="900" i="1" dirty="0" err="1"/>
              <a:t>tổng</a:t>
            </a:r>
            <a:r>
              <a:rPr lang="en-US" sz="900" i="1" dirty="0"/>
              <a:t> </a:t>
            </a:r>
            <a:r>
              <a:rPr lang="en-US" sz="900" i="1" dirty="0" err="1"/>
              <a:t>số</a:t>
            </a:r>
            <a:r>
              <a:rPr lang="en-US" sz="900" i="1" dirty="0"/>
              <a:t> </a:t>
            </a:r>
            <a:r>
              <a:rPr lang="en-US" sz="900" i="1" dirty="0" err="1"/>
              <a:t>sàng</a:t>
            </a:r>
            <a:r>
              <a:rPr lang="en-US" sz="900" i="1" dirty="0"/>
              <a:t> </a:t>
            </a:r>
            <a:r>
              <a:rPr lang="en-US" sz="900" i="1" dirty="0" err="1"/>
              <a:t>lọc</a:t>
            </a:r>
            <a:r>
              <a:rPr lang="en-US" sz="900" i="1" dirty="0"/>
              <a:t> (n=1,968) </a:t>
            </a:r>
            <a:r>
              <a:rPr lang="en-US" sz="900" i="1" dirty="0" err="1"/>
              <a:t>trừ</a:t>
            </a:r>
            <a:r>
              <a:rPr lang="en-US" sz="900" i="1" dirty="0"/>
              <a:t> </a:t>
            </a:r>
            <a:r>
              <a:rPr lang="en-US" sz="900" i="1" dirty="0" err="1"/>
              <a:t>đi</a:t>
            </a:r>
            <a:r>
              <a:rPr lang="en-US" sz="900" i="1" dirty="0"/>
              <a:t> </a:t>
            </a:r>
            <a:r>
              <a:rPr lang="en-US" sz="900" i="1" dirty="0" err="1"/>
              <a:t>số</a:t>
            </a:r>
            <a:r>
              <a:rPr lang="en-US" sz="900" i="1" dirty="0"/>
              <a:t> </a:t>
            </a:r>
            <a:r>
              <a:rPr lang="en-US" sz="900" i="1" dirty="0" err="1"/>
              <a:t>sàng</a:t>
            </a:r>
            <a:r>
              <a:rPr lang="en-US" sz="900" i="1" dirty="0"/>
              <a:t> </a:t>
            </a:r>
            <a:r>
              <a:rPr lang="en-US" sz="900" i="1" dirty="0" err="1"/>
              <a:t>lọc</a:t>
            </a:r>
            <a:r>
              <a:rPr lang="en-US" sz="900" i="1" dirty="0"/>
              <a:t> </a:t>
            </a:r>
            <a:r>
              <a:rPr lang="en-US" sz="900" i="1" dirty="0" err="1"/>
              <a:t>thử</a:t>
            </a:r>
            <a:r>
              <a:rPr lang="en-US" sz="900" i="1" dirty="0"/>
              <a:t> </a:t>
            </a:r>
            <a:r>
              <a:rPr lang="en-US" sz="900" i="1" dirty="0" err="1"/>
              <a:t>nghiệm</a:t>
            </a:r>
            <a:r>
              <a:rPr lang="en-US" sz="900" i="1" dirty="0"/>
              <a:t> </a:t>
            </a:r>
            <a:r>
              <a:rPr lang="en-US" sz="900" i="1" dirty="0" err="1"/>
              <a:t>bộ</a:t>
            </a:r>
            <a:r>
              <a:rPr lang="en-US" sz="900" i="1" dirty="0"/>
              <a:t> </a:t>
            </a:r>
            <a:r>
              <a:rPr lang="en-US" sz="900" i="1" dirty="0" err="1"/>
              <a:t>câu</a:t>
            </a:r>
            <a:r>
              <a:rPr lang="en-US" sz="900" i="1" dirty="0"/>
              <a:t> </a:t>
            </a:r>
            <a:r>
              <a:rPr lang="en-US" sz="900" i="1" dirty="0" err="1"/>
              <a:t>hỏi</a:t>
            </a:r>
            <a:r>
              <a:rPr lang="en-US" sz="900" i="1" dirty="0"/>
              <a:t> (n=363);</a:t>
            </a:r>
            <a:endParaRPr lang="en-US" sz="900" b="1" dirty="0"/>
          </a:p>
          <a:p>
            <a:r>
              <a:rPr lang="en-US" sz="900" i="1" dirty="0"/>
              <a:t>**: </a:t>
            </a:r>
            <a:r>
              <a:rPr lang="en-US" sz="900" i="1" dirty="0" err="1"/>
              <a:t>tỷ</a:t>
            </a:r>
            <a:r>
              <a:rPr lang="en-US" sz="900" i="1" dirty="0"/>
              <a:t> </a:t>
            </a:r>
            <a:r>
              <a:rPr lang="en-US" sz="900" i="1" dirty="0" err="1"/>
              <a:t>lệ</a:t>
            </a:r>
            <a:r>
              <a:rPr lang="en-US" sz="900" i="1" dirty="0"/>
              <a:t> % </a:t>
            </a:r>
            <a:r>
              <a:rPr lang="en-US" sz="900" i="1" dirty="0" err="1"/>
              <a:t>được</a:t>
            </a:r>
            <a:r>
              <a:rPr lang="en-US" sz="900" i="1" dirty="0"/>
              <a:t> </a:t>
            </a:r>
            <a:r>
              <a:rPr lang="en-US" sz="900" i="1" dirty="0" err="1"/>
              <a:t>tính</a:t>
            </a:r>
            <a:r>
              <a:rPr lang="en-US" sz="900" i="1" dirty="0"/>
              <a:t> </a:t>
            </a:r>
            <a:r>
              <a:rPr lang="en-US" sz="900" i="1" dirty="0" err="1"/>
              <a:t>bằng</a:t>
            </a:r>
            <a:r>
              <a:rPr lang="en-US" sz="900" i="1" dirty="0"/>
              <a:t> </a:t>
            </a:r>
            <a:r>
              <a:rPr lang="en-US" sz="900" i="1" dirty="0" err="1"/>
              <a:t>tử</a:t>
            </a:r>
            <a:r>
              <a:rPr lang="en-US" sz="900" i="1" dirty="0"/>
              <a:t> </a:t>
            </a:r>
            <a:r>
              <a:rPr lang="en-US" sz="900" i="1" dirty="0" err="1"/>
              <a:t>số</a:t>
            </a:r>
            <a:r>
              <a:rPr lang="en-US" sz="900" i="1" dirty="0"/>
              <a:t> </a:t>
            </a:r>
            <a:r>
              <a:rPr lang="en-US" sz="900" i="1" dirty="0" err="1"/>
              <a:t>là</a:t>
            </a:r>
            <a:r>
              <a:rPr lang="en-US" sz="900" i="1" dirty="0"/>
              <a:t> n </a:t>
            </a:r>
            <a:r>
              <a:rPr lang="en-US" sz="900" i="1" dirty="0" err="1"/>
              <a:t>của</a:t>
            </a:r>
            <a:r>
              <a:rPr lang="en-US" sz="900" i="1" dirty="0"/>
              <a:t> ô </a:t>
            </a:r>
            <a:r>
              <a:rPr lang="en-US" sz="900" i="1" dirty="0" err="1"/>
              <a:t>hiện</a:t>
            </a:r>
            <a:r>
              <a:rPr lang="en-US" sz="900" i="1" dirty="0"/>
              <a:t> </a:t>
            </a:r>
            <a:r>
              <a:rPr lang="en-US" sz="900" i="1" dirty="0" err="1"/>
              <a:t>tại</a:t>
            </a:r>
            <a:r>
              <a:rPr lang="en-US" sz="900" i="1" dirty="0"/>
              <a:t> chia </a:t>
            </a:r>
            <a:r>
              <a:rPr lang="en-US" sz="900" i="1" dirty="0" err="1"/>
              <a:t>cho</a:t>
            </a:r>
            <a:r>
              <a:rPr lang="en-US" sz="900" i="1" dirty="0"/>
              <a:t> </a:t>
            </a:r>
            <a:r>
              <a:rPr lang="en-US" sz="900" i="1" dirty="0" err="1"/>
              <a:t>và</a:t>
            </a:r>
            <a:r>
              <a:rPr lang="en-US" sz="900" i="1" dirty="0"/>
              <a:t> </a:t>
            </a:r>
            <a:r>
              <a:rPr lang="en-US" sz="900" i="1" dirty="0" err="1"/>
              <a:t>mẫu</a:t>
            </a:r>
            <a:r>
              <a:rPr lang="en-US" sz="900" i="1" dirty="0"/>
              <a:t> </a:t>
            </a:r>
            <a:r>
              <a:rPr lang="en-US" sz="900" i="1" dirty="0" err="1"/>
              <a:t>số</a:t>
            </a:r>
            <a:r>
              <a:rPr lang="en-US" sz="900" i="1" dirty="0"/>
              <a:t> </a:t>
            </a:r>
            <a:r>
              <a:rPr lang="en-US" sz="900" i="1" dirty="0" err="1"/>
              <a:t>là</a:t>
            </a:r>
            <a:r>
              <a:rPr lang="en-US" sz="900" i="1" dirty="0"/>
              <a:t> n </a:t>
            </a:r>
            <a:r>
              <a:rPr lang="en-US" sz="900" i="1" dirty="0" err="1"/>
              <a:t>của</a:t>
            </a:r>
            <a:r>
              <a:rPr lang="en-US" sz="900" i="1" dirty="0"/>
              <a:t> ô </a:t>
            </a:r>
            <a:r>
              <a:rPr lang="en-US" sz="900" i="1" dirty="0" err="1"/>
              <a:t>tương</a:t>
            </a:r>
            <a:r>
              <a:rPr lang="en-US" sz="900" i="1" dirty="0"/>
              <a:t> </a:t>
            </a:r>
            <a:r>
              <a:rPr lang="en-US" sz="900" i="1" dirty="0" err="1"/>
              <a:t>ứng</a:t>
            </a:r>
            <a:r>
              <a:rPr lang="en-US" sz="900" i="1" dirty="0"/>
              <a:t> </a:t>
            </a:r>
            <a:r>
              <a:rPr lang="en-US" sz="900" i="1" dirty="0" err="1"/>
              <a:t>phía</a:t>
            </a:r>
            <a:r>
              <a:rPr lang="en-US" sz="900" i="1" dirty="0"/>
              <a:t> </a:t>
            </a:r>
            <a:r>
              <a:rPr lang="en-US" sz="900" i="1" dirty="0" err="1"/>
              <a:t>trên</a:t>
            </a:r>
            <a:r>
              <a:rPr lang="en-US" sz="900" i="1" dirty="0"/>
              <a:t>.</a:t>
            </a:r>
            <a:endParaRPr lang="en-US" sz="900" b="1" dirty="0"/>
          </a:p>
        </p:txBody>
      </p:sp>
    </p:spTree>
    <p:extLst>
      <p:ext uri="{BB962C8B-B14F-4D97-AF65-F5344CB8AC3E}">
        <p14:creationId xmlns:p14="http://schemas.microsoft.com/office/powerpoint/2010/main" val="31607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381000"/>
          </a:xfrm>
        </p:spPr>
        <p:txBody>
          <a:bodyPr/>
          <a:lstStyle/>
          <a:p>
            <a:r>
              <a:rPr lang="en-US" sz="2100" dirty="0" err="1"/>
              <a:t>Thực</a:t>
            </a:r>
            <a:r>
              <a:rPr lang="en-US" sz="2100" dirty="0"/>
              <a:t> </a:t>
            </a:r>
            <a:r>
              <a:rPr lang="en-US" sz="2100" dirty="0" err="1"/>
              <a:t>trạng</a:t>
            </a:r>
            <a:r>
              <a:rPr lang="en-US" sz="2100" dirty="0"/>
              <a:t> </a:t>
            </a:r>
            <a:r>
              <a:rPr lang="en-US" sz="2100" dirty="0" err="1"/>
              <a:t>sử</a:t>
            </a:r>
            <a:r>
              <a:rPr lang="en-US" sz="2100" dirty="0"/>
              <a:t> dung: ASSIST + </a:t>
            </a:r>
            <a:r>
              <a:rPr lang="en-US" sz="2100" dirty="0" err="1"/>
              <a:t>nước</a:t>
            </a:r>
            <a:r>
              <a:rPr lang="en-US" sz="2100" dirty="0"/>
              <a:t> </a:t>
            </a:r>
            <a:r>
              <a:rPr lang="en-US" sz="2100" dirty="0" err="1"/>
              <a:t>tiểu</a:t>
            </a:r>
            <a:r>
              <a:rPr lang="en-US" sz="2100" dirty="0"/>
              <a:t> (n=1605)</a:t>
            </a:r>
          </a:p>
        </p:txBody>
      </p:sp>
      <p:graphicFrame>
        <p:nvGraphicFramePr>
          <p:cNvPr id="4" name="Chart 3"/>
          <p:cNvGraphicFramePr>
            <a:graphicFrameLocks/>
          </p:cNvGraphicFramePr>
          <p:nvPr>
            <p:extLst>
              <p:ext uri="{D42A27DB-BD31-4B8C-83A1-F6EECF244321}">
                <p14:modId xmlns:p14="http://schemas.microsoft.com/office/powerpoint/2010/main" val="1051937757"/>
              </p:ext>
            </p:extLst>
          </p:nvPr>
        </p:nvGraphicFramePr>
        <p:xfrm>
          <a:off x="1187088" y="1219200"/>
          <a:ext cx="3384913" cy="392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4714875" y="2171701"/>
          <a:ext cx="3028950" cy="3033848"/>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p:cNvSpPr/>
          <p:nvPr/>
        </p:nvSpPr>
        <p:spPr>
          <a:xfrm>
            <a:off x="2395846" y="2476500"/>
            <a:ext cx="2202131" cy="8001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7" name="Rounded Rectangle 6"/>
          <p:cNvSpPr/>
          <p:nvPr/>
        </p:nvSpPr>
        <p:spPr>
          <a:xfrm>
            <a:off x="285750" y="5600700"/>
            <a:ext cx="6191249" cy="952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566:</a:t>
            </a:r>
            <a:r>
              <a:rPr lang="en-US" sz="1350" dirty="0"/>
              <a:t> </a:t>
            </a:r>
            <a:r>
              <a:rPr lang="en-US" sz="1350" dirty="0" err="1"/>
              <a:t>sử</a:t>
            </a:r>
            <a:r>
              <a:rPr lang="en-US" sz="1350" dirty="0"/>
              <a:t> </a:t>
            </a:r>
            <a:r>
              <a:rPr lang="en-US" sz="1350" dirty="0" err="1"/>
              <a:t>dụng</a:t>
            </a:r>
            <a:r>
              <a:rPr lang="en-US" sz="1350" dirty="0"/>
              <a:t> </a:t>
            </a:r>
            <a:r>
              <a:rPr lang="en-US" sz="1350" dirty="0" err="1"/>
              <a:t>nguy</a:t>
            </a:r>
            <a:r>
              <a:rPr lang="en-US" sz="1350" dirty="0"/>
              <a:t> </a:t>
            </a:r>
            <a:r>
              <a:rPr lang="en-US" sz="1350" dirty="0" err="1"/>
              <a:t>cơ</a:t>
            </a:r>
            <a:r>
              <a:rPr lang="en-US" sz="1350" dirty="0"/>
              <a:t> </a:t>
            </a:r>
            <a:r>
              <a:rPr lang="en-US" sz="1350" dirty="0" err="1"/>
              <a:t>trung</a:t>
            </a:r>
            <a:r>
              <a:rPr lang="en-US" sz="1350" dirty="0"/>
              <a:t> </a:t>
            </a:r>
            <a:r>
              <a:rPr lang="en-US" sz="1350" dirty="0" err="1"/>
              <a:t>bình</a:t>
            </a:r>
            <a:r>
              <a:rPr lang="en-US" sz="1350" dirty="0"/>
              <a:t> </a:t>
            </a:r>
            <a:r>
              <a:rPr lang="en-US" sz="1350" dirty="0" err="1"/>
              <a:t>và</a:t>
            </a:r>
            <a:r>
              <a:rPr lang="en-US" sz="1350" dirty="0"/>
              <a:t> </a:t>
            </a:r>
            <a:r>
              <a:rPr lang="en-US" sz="1350" dirty="0" err="1"/>
              <a:t>cao</a:t>
            </a:r>
            <a:r>
              <a:rPr lang="en-US" sz="1350" dirty="0"/>
              <a:t> (ASSIST) </a:t>
            </a:r>
            <a:r>
              <a:rPr lang="en-US" sz="1350" dirty="0" err="1"/>
              <a:t>và</a:t>
            </a:r>
            <a:r>
              <a:rPr lang="en-US" sz="1350" dirty="0"/>
              <a:t>/</a:t>
            </a:r>
            <a:r>
              <a:rPr lang="en-US" sz="1350" dirty="0" err="1"/>
              <a:t>hoặc</a:t>
            </a:r>
            <a:r>
              <a:rPr lang="en-US" sz="1350" dirty="0"/>
              <a:t> </a:t>
            </a:r>
            <a:r>
              <a:rPr lang="en-US" sz="1350" dirty="0" err="1"/>
              <a:t>nước</a:t>
            </a:r>
            <a:r>
              <a:rPr lang="en-US" sz="1350" dirty="0"/>
              <a:t> </a:t>
            </a:r>
            <a:r>
              <a:rPr lang="en-US" sz="1350" dirty="0" err="1"/>
              <a:t>tiểu</a:t>
            </a:r>
            <a:r>
              <a:rPr lang="en-US" sz="1350" dirty="0"/>
              <a:t> </a:t>
            </a:r>
            <a:r>
              <a:rPr lang="en-US" sz="1350" dirty="0" err="1"/>
              <a:t>dương</a:t>
            </a:r>
            <a:r>
              <a:rPr lang="en-US" sz="1350" dirty="0"/>
              <a:t> </a:t>
            </a:r>
            <a:r>
              <a:rPr lang="en-US" sz="1350" dirty="0" err="1"/>
              <a:t>tính</a:t>
            </a:r>
            <a:endParaRPr lang="en-US" sz="1350" dirty="0"/>
          </a:p>
          <a:p>
            <a:r>
              <a:rPr lang="en-US" dirty="0"/>
              <a:t>428: </a:t>
            </a:r>
            <a:r>
              <a:rPr lang="en-US" sz="1350" dirty="0" err="1"/>
              <a:t>đồng</a:t>
            </a:r>
            <a:r>
              <a:rPr lang="en-US" sz="1350" dirty="0"/>
              <a:t> </a:t>
            </a:r>
            <a:r>
              <a:rPr lang="en-US" sz="1350" dirty="0" err="1"/>
              <a:t>ý</a:t>
            </a:r>
            <a:r>
              <a:rPr lang="en-US" sz="1350" dirty="0"/>
              <a:t> </a:t>
            </a:r>
            <a:r>
              <a:rPr lang="en-US" sz="1350" dirty="0" err="1"/>
              <a:t>tham</a:t>
            </a:r>
            <a:r>
              <a:rPr lang="en-US" sz="1350" dirty="0"/>
              <a:t> </a:t>
            </a:r>
            <a:r>
              <a:rPr lang="en-US" sz="1350" dirty="0" err="1"/>
              <a:t>gia</a:t>
            </a:r>
            <a:r>
              <a:rPr lang="en-US" sz="1350" dirty="0"/>
              <a:t> </a:t>
            </a:r>
            <a:r>
              <a:rPr lang="en-US" sz="1350" dirty="0" err="1"/>
              <a:t>phỏng</a:t>
            </a:r>
            <a:r>
              <a:rPr lang="en-US" sz="1350" dirty="0"/>
              <a:t> </a:t>
            </a:r>
            <a:r>
              <a:rPr lang="en-US" sz="1350" dirty="0" err="1"/>
              <a:t>vấn</a:t>
            </a:r>
            <a:r>
              <a:rPr lang="en-US" sz="1350" dirty="0"/>
              <a:t> </a:t>
            </a:r>
            <a:r>
              <a:rPr lang="en-US" sz="1350" dirty="0" err="1"/>
              <a:t>bảng</a:t>
            </a:r>
            <a:r>
              <a:rPr lang="en-US" sz="1350" dirty="0"/>
              <a:t> </a:t>
            </a:r>
            <a:r>
              <a:rPr lang="en-US" sz="1350" dirty="0" err="1"/>
              <a:t>hỏi</a:t>
            </a:r>
            <a:endParaRPr lang="en-US" sz="1350" dirty="0"/>
          </a:p>
        </p:txBody>
      </p:sp>
    </p:spTree>
    <p:extLst>
      <p:ext uri="{BB962C8B-B14F-4D97-AF65-F5344CB8AC3E}">
        <p14:creationId xmlns:p14="http://schemas.microsoft.com/office/powerpoint/2010/main" val="208967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676400"/>
            <a:ext cx="7772400" cy="2414587"/>
          </a:xfrm>
        </p:spPr>
        <p:txBody>
          <a:bodyPr>
            <a:normAutofit/>
          </a:bodyPr>
          <a:lstStyle/>
          <a:p>
            <a:pPr algn="ctr"/>
            <a:r>
              <a:rPr lang="en-US" sz="3200" b="1" dirty="0" err="1">
                <a:solidFill>
                  <a:srgbClr val="C00000"/>
                </a:solidFill>
              </a:rPr>
              <a:t>Một</a:t>
            </a:r>
            <a:r>
              <a:rPr lang="en-US" sz="3200" b="1" dirty="0">
                <a:solidFill>
                  <a:srgbClr val="C00000"/>
                </a:solidFill>
              </a:rPr>
              <a:t> </a:t>
            </a:r>
            <a:r>
              <a:rPr lang="en-US" sz="3200" b="1" dirty="0" err="1">
                <a:solidFill>
                  <a:srgbClr val="C00000"/>
                </a:solidFill>
              </a:rPr>
              <a:t>số</a:t>
            </a:r>
            <a:r>
              <a:rPr lang="en-US" sz="3200" b="1" dirty="0">
                <a:solidFill>
                  <a:srgbClr val="C00000"/>
                </a:solidFill>
              </a:rPr>
              <a:t> </a:t>
            </a:r>
            <a:r>
              <a:rPr lang="en-US" sz="3200" b="1" dirty="0" err="1">
                <a:solidFill>
                  <a:srgbClr val="C00000"/>
                </a:solidFill>
              </a:rPr>
              <a:t>kết</a:t>
            </a:r>
            <a:r>
              <a:rPr lang="en-US" sz="3200" b="1" dirty="0">
                <a:solidFill>
                  <a:srgbClr val="C00000"/>
                </a:solidFill>
              </a:rPr>
              <a:t> </a:t>
            </a:r>
            <a:r>
              <a:rPr lang="en-US" sz="3200" b="1" dirty="0" err="1">
                <a:solidFill>
                  <a:srgbClr val="C00000"/>
                </a:solidFill>
              </a:rPr>
              <a:t>quả</a:t>
            </a:r>
            <a:r>
              <a:rPr lang="en-US" sz="3200" b="1" dirty="0">
                <a:solidFill>
                  <a:srgbClr val="C00000"/>
                </a:solidFill>
              </a:rPr>
              <a:t> ban </a:t>
            </a:r>
            <a:r>
              <a:rPr lang="en-US" sz="3200" b="1" dirty="0" err="1">
                <a:solidFill>
                  <a:srgbClr val="C00000"/>
                </a:solidFill>
              </a:rPr>
              <a:t>đầu</a:t>
            </a:r>
            <a:r>
              <a:rPr lang="en-US" sz="3200" b="1" dirty="0">
                <a:solidFill>
                  <a:srgbClr val="C00000"/>
                </a:solidFill>
              </a:rPr>
              <a:t> </a:t>
            </a:r>
            <a:r>
              <a:rPr lang="en-US" sz="3200" b="1" dirty="0" err="1">
                <a:solidFill>
                  <a:srgbClr val="C00000"/>
                </a:solidFill>
              </a:rPr>
              <a:t>triển</a:t>
            </a:r>
            <a:r>
              <a:rPr lang="en-US" sz="3200" b="1" dirty="0">
                <a:solidFill>
                  <a:srgbClr val="C00000"/>
                </a:solidFill>
              </a:rPr>
              <a:t> </a:t>
            </a:r>
            <a:r>
              <a:rPr lang="en-US" sz="3200" b="1" dirty="0" err="1">
                <a:solidFill>
                  <a:srgbClr val="C00000"/>
                </a:solidFill>
              </a:rPr>
              <a:t>khai</a:t>
            </a:r>
            <a:r>
              <a:rPr lang="en-US" sz="3200" b="1" dirty="0">
                <a:solidFill>
                  <a:srgbClr val="C00000"/>
                </a:solidFill>
              </a:rPr>
              <a:t> can </a:t>
            </a:r>
            <a:r>
              <a:rPr lang="en-US" sz="3200" b="1" dirty="0" err="1">
                <a:solidFill>
                  <a:srgbClr val="C00000"/>
                </a:solidFill>
              </a:rPr>
              <a:t>thiệp</a:t>
            </a:r>
            <a:r>
              <a:rPr lang="en-US" sz="3200" b="1" dirty="0">
                <a:solidFill>
                  <a:srgbClr val="C00000"/>
                </a:solidFill>
              </a:rPr>
              <a:t> ATS </a:t>
            </a:r>
            <a:r>
              <a:rPr lang="en-US" sz="3200" b="1" dirty="0" err="1">
                <a:solidFill>
                  <a:srgbClr val="C00000"/>
                </a:solidFill>
              </a:rPr>
              <a:t>trên</a:t>
            </a:r>
            <a:r>
              <a:rPr lang="en-US" sz="3200" b="1" dirty="0">
                <a:solidFill>
                  <a:srgbClr val="C00000"/>
                </a:solidFill>
              </a:rPr>
              <a:t> </a:t>
            </a:r>
            <a:r>
              <a:rPr lang="en-US" sz="3200" b="1" dirty="0" err="1">
                <a:solidFill>
                  <a:srgbClr val="C00000"/>
                </a:solidFill>
              </a:rPr>
              <a:t>bệnh</a:t>
            </a:r>
            <a:r>
              <a:rPr lang="en-US" sz="3200" b="1" dirty="0">
                <a:solidFill>
                  <a:srgbClr val="C00000"/>
                </a:solidFill>
              </a:rPr>
              <a:t> </a:t>
            </a:r>
            <a:r>
              <a:rPr lang="en-US" sz="3200" b="1" dirty="0" err="1">
                <a:solidFill>
                  <a:srgbClr val="C00000"/>
                </a:solidFill>
              </a:rPr>
              <a:t>nhân</a:t>
            </a:r>
            <a:r>
              <a:rPr lang="en-US" sz="3200" b="1" dirty="0">
                <a:solidFill>
                  <a:srgbClr val="C00000"/>
                </a:solidFill>
              </a:rPr>
              <a:t> </a:t>
            </a:r>
            <a:r>
              <a:rPr lang="en-US" sz="3200" b="1" dirty="0" err="1">
                <a:solidFill>
                  <a:srgbClr val="C00000"/>
                </a:solidFill>
              </a:rPr>
              <a:t>tại</a:t>
            </a:r>
            <a:r>
              <a:rPr lang="en-US" sz="3200" b="1" dirty="0">
                <a:solidFill>
                  <a:srgbClr val="C00000"/>
                </a:solidFill>
              </a:rPr>
              <a:t> CS ĐT MMT ở </a:t>
            </a:r>
            <a:r>
              <a:rPr lang="en-US" sz="3200" b="1" dirty="0" err="1">
                <a:solidFill>
                  <a:srgbClr val="C00000"/>
                </a:solidFill>
              </a:rPr>
              <a:t>Hà</a:t>
            </a:r>
            <a:r>
              <a:rPr lang="en-US" sz="3200" b="1" dirty="0">
                <a:solidFill>
                  <a:srgbClr val="C00000"/>
                </a:solidFill>
              </a:rPr>
              <a:t> </a:t>
            </a:r>
            <a:r>
              <a:rPr lang="en-US" sz="3200" b="1" dirty="0" err="1">
                <a:solidFill>
                  <a:srgbClr val="C00000"/>
                </a:solidFill>
              </a:rPr>
              <a:t>Nội</a:t>
            </a:r>
            <a:endParaRPr lang="en-US" sz="3200" b="1" dirty="0">
              <a:solidFill>
                <a:srgbClr val="C00000"/>
              </a:solidFill>
            </a:endParaRPr>
          </a:p>
        </p:txBody>
      </p:sp>
    </p:spTree>
    <p:extLst>
      <p:ext uri="{BB962C8B-B14F-4D97-AF65-F5344CB8AC3E}">
        <p14:creationId xmlns:p14="http://schemas.microsoft.com/office/powerpoint/2010/main" val="104450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066800"/>
            <a:ext cx="8305800" cy="5562600"/>
          </a:xfrm>
        </p:spPr>
        <p:txBody>
          <a:bodyPr>
            <a:noAutofit/>
          </a:bodyPr>
          <a:lstStyle/>
          <a:p>
            <a:pPr algn="just">
              <a:lnSpc>
                <a:spcPct val="150000"/>
              </a:lnSpc>
              <a:buClr>
                <a:srgbClr val="FF3399"/>
              </a:buClr>
              <a:buFont typeface="Wingdings" panose="05000000000000000000" pitchFamily="2" charset="2"/>
              <a:buChar char="v"/>
            </a:pPr>
            <a:r>
              <a:rPr lang="en-US" sz="2200" b="1" u="sng" dirty="0" err="1"/>
              <a:t>Địa</a:t>
            </a:r>
            <a:r>
              <a:rPr lang="en-US" sz="2200" b="1" u="sng" dirty="0"/>
              <a:t> </a:t>
            </a:r>
            <a:r>
              <a:rPr lang="en-US" sz="2200" b="1" u="sng" dirty="0" err="1"/>
              <a:t>điểm</a:t>
            </a:r>
            <a:r>
              <a:rPr lang="en-US" sz="2200" u="sng" dirty="0"/>
              <a:t>:</a:t>
            </a:r>
            <a:r>
              <a:rPr lang="en-US" sz="2200" dirty="0"/>
              <a:t> CSĐT methadone Nam </a:t>
            </a:r>
            <a:r>
              <a:rPr lang="en-US" sz="2200" dirty="0" err="1"/>
              <a:t>Từ</a:t>
            </a:r>
            <a:r>
              <a:rPr lang="en-US" sz="2200" dirty="0"/>
              <a:t> </a:t>
            </a:r>
            <a:r>
              <a:rPr lang="en-US" sz="2200" dirty="0" err="1"/>
              <a:t>Liêm</a:t>
            </a:r>
            <a:r>
              <a:rPr lang="en-US" sz="2200" dirty="0"/>
              <a:t> </a:t>
            </a:r>
            <a:r>
              <a:rPr lang="en-US" sz="2200" dirty="0" err="1"/>
              <a:t>và</a:t>
            </a:r>
            <a:r>
              <a:rPr lang="en-US" sz="2200" dirty="0"/>
              <a:t> TTYTDP HN.</a:t>
            </a:r>
          </a:p>
          <a:p>
            <a:pPr algn="just">
              <a:lnSpc>
                <a:spcPct val="150000"/>
              </a:lnSpc>
              <a:buClr>
                <a:srgbClr val="FF6C8A"/>
              </a:buClr>
              <a:buFont typeface="Wingdings" panose="05000000000000000000" pitchFamily="2" charset="2"/>
              <a:buChar char="v"/>
            </a:pPr>
            <a:r>
              <a:rPr lang="en-US" sz="2200" b="1" u="sng" dirty="0" err="1"/>
              <a:t>Thời</a:t>
            </a:r>
            <a:r>
              <a:rPr lang="en-US" sz="2200" b="1" u="sng" dirty="0"/>
              <a:t> </a:t>
            </a:r>
            <a:r>
              <a:rPr lang="en-US" sz="2200" b="1" u="sng" dirty="0" err="1"/>
              <a:t>gian</a:t>
            </a:r>
            <a:r>
              <a:rPr lang="en-US" sz="2200" dirty="0"/>
              <a:t>: 06-09/2018</a:t>
            </a:r>
          </a:p>
          <a:p>
            <a:pPr lvl="1" algn="just">
              <a:lnSpc>
                <a:spcPct val="150000"/>
              </a:lnSpc>
            </a:pPr>
            <a:r>
              <a:rPr lang="en-US" sz="2200" dirty="0" err="1"/>
              <a:t>Sàng</a:t>
            </a:r>
            <a:r>
              <a:rPr lang="en-US" sz="2200" dirty="0"/>
              <a:t> </a:t>
            </a:r>
            <a:r>
              <a:rPr lang="en-US" sz="2200" dirty="0" err="1"/>
              <a:t>lọc</a:t>
            </a:r>
            <a:r>
              <a:rPr lang="en-US" sz="2200" dirty="0"/>
              <a:t> </a:t>
            </a:r>
            <a:r>
              <a:rPr lang="en-US" sz="2200" dirty="0" err="1"/>
              <a:t>bệnh</a:t>
            </a:r>
            <a:r>
              <a:rPr lang="en-US" sz="2200" dirty="0"/>
              <a:t> </a:t>
            </a:r>
            <a:r>
              <a:rPr lang="en-US" sz="2200" dirty="0" err="1"/>
              <a:t>nhân</a:t>
            </a:r>
            <a:r>
              <a:rPr lang="en-US" sz="2200" dirty="0"/>
              <a:t>: 1-30/6/2018</a:t>
            </a:r>
          </a:p>
          <a:p>
            <a:pPr lvl="1" algn="just">
              <a:lnSpc>
                <a:spcPct val="150000"/>
              </a:lnSpc>
            </a:pPr>
            <a:r>
              <a:rPr lang="en-US" sz="2200" dirty="0"/>
              <a:t>Can </a:t>
            </a:r>
            <a:r>
              <a:rPr lang="en-US" sz="2200" dirty="0" err="1"/>
              <a:t>thiệp</a:t>
            </a:r>
            <a:r>
              <a:rPr lang="en-US" sz="2200" dirty="0"/>
              <a:t>: 6/8 – 13/10/2018</a:t>
            </a:r>
          </a:p>
          <a:p>
            <a:pPr lvl="1" algn="just">
              <a:lnSpc>
                <a:spcPct val="150000"/>
              </a:lnSpc>
            </a:pPr>
            <a:r>
              <a:rPr lang="en-US" sz="2200" dirty="0" err="1"/>
              <a:t>Đánh</a:t>
            </a:r>
            <a:r>
              <a:rPr lang="en-US" sz="2200" dirty="0"/>
              <a:t> </a:t>
            </a:r>
            <a:r>
              <a:rPr lang="en-US" sz="2200" dirty="0" err="1"/>
              <a:t>giá</a:t>
            </a:r>
            <a:r>
              <a:rPr lang="en-US" sz="2200" dirty="0"/>
              <a:t> </a:t>
            </a:r>
            <a:r>
              <a:rPr lang="en-US" sz="2200" dirty="0" err="1"/>
              <a:t>hài</a:t>
            </a:r>
            <a:r>
              <a:rPr lang="en-US" sz="2200" dirty="0"/>
              <a:t> </a:t>
            </a:r>
            <a:r>
              <a:rPr lang="en-US" sz="2200" dirty="0" err="1"/>
              <a:t>lòng</a:t>
            </a:r>
            <a:r>
              <a:rPr lang="en-US" sz="2200" dirty="0"/>
              <a:t> </a:t>
            </a:r>
            <a:r>
              <a:rPr lang="en-US" sz="2200" dirty="0" err="1"/>
              <a:t>và</a:t>
            </a:r>
            <a:r>
              <a:rPr lang="en-US" sz="2200" dirty="0"/>
              <a:t> </a:t>
            </a:r>
            <a:r>
              <a:rPr lang="en-US" sz="2200" dirty="0" err="1"/>
              <a:t>tính</a:t>
            </a:r>
            <a:r>
              <a:rPr lang="en-US" sz="2200" dirty="0"/>
              <a:t> </a:t>
            </a:r>
            <a:r>
              <a:rPr lang="en-US" sz="2200" dirty="0" err="1"/>
              <a:t>khả</a:t>
            </a:r>
            <a:r>
              <a:rPr lang="en-US" sz="2200" dirty="0"/>
              <a:t> thi: 15/10 – 29/10/2018</a:t>
            </a:r>
          </a:p>
          <a:p>
            <a:pPr algn="just">
              <a:lnSpc>
                <a:spcPct val="150000"/>
              </a:lnSpc>
              <a:buClr>
                <a:srgbClr val="FF6C8A"/>
              </a:buClr>
              <a:buFont typeface="Wingdings" panose="05000000000000000000" pitchFamily="2" charset="2"/>
              <a:buChar char="v"/>
            </a:pPr>
            <a:r>
              <a:rPr lang="en-US" sz="2200" b="1" u="sng" dirty="0" err="1"/>
              <a:t>Mục</a:t>
            </a:r>
            <a:r>
              <a:rPr lang="en-US" sz="2200" b="1" u="sng" dirty="0"/>
              <a:t> </a:t>
            </a:r>
            <a:r>
              <a:rPr lang="en-US" sz="2200" b="1" u="sng" dirty="0" err="1"/>
              <a:t>tiêu</a:t>
            </a:r>
            <a:r>
              <a:rPr lang="en-US" sz="2200" u="sng" dirty="0"/>
              <a:t>: </a:t>
            </a:r>
          </a:p>
          <a:p>
            <a:pPr marL="685800" lvl="1" indent="-342900" algn="just">
              <a:lnSpc>
                <a:spcPct val="150000"/>
              </a:lnSpc>
              <a:buFont typeface="Arial"/>
              <a:buAutoNum type="arabicPeriod"/>
            </a:pPr>
            <a:r>
              <a:rPr lang="pt-BR" sz="2200" dirty="0" err="1"/>
              <a:t>Mô</a:t>
            </a:r>
            <a:r>
              <a:rPr lang="pt-BR" sz="2200" dirty="0"/>
              <a:t> </a:t>
            </a:r>
            <a:r>
              <a:rPr lang="pt-BR" sz="2200" dirty="0" err="1"/>
              <a:t>tả</a:t>
            </a:r>
            <a:r>
              <a:rPr lang="pt-BR" sz="2200" dirty="0"/>
              <a:t> </a:t>
            </a:r>
            <a:r>
              <a:rPr lang="pt-BR" sz="2200" dirty="0" err="1"/>
              <a:t>kết</a:t>
            </a:r>
            <a:r>
              <a:rPr lang="pt-BR" sz="2200" dirty="0"/>
              <a:t> </a:t>
            </a:r>
            <a:r>
              <a:rPr lang="pt-BR" sz="2200" dirty="0" err="1"/>
              <a:t>quả</a:t>
            </a:r>
            <a:r>
              <a:rPr lang="pt-BR" sz="2200" dirty="0"/>
              <a:t> </a:t>
            </a:r>
            <a:r>
              <a:rPr lang="pt-BR" sz="2200" dirty="0" err="1"/>
              <a:t>ban</a:t>
            </a:r>
            <a:r>
              <a:rPr lang="pt-BR" sz="2200" dirty="0"/>
              <a:t> </a:t>
            </a:r>
            <a:r>
              <a:rPr lang="pt-BR" sz="2200" dirty="0" err="1"/>
              <a:t>đầu</a:t>
            </a:r>
            <a:r>
              <a:rPr lang="pt-BR" sz="2200" dirty="0"/>
              <a:t> </a:t>
            </a:r>
            <a:r>
              <a:rPr lang="pt-BR" sz="2200" dirty="0" err="1"/>
              <a:t>của</a:t>
            </a:r>
            <a:r>
              <a:rPr lang="pt-BR" sz="2200" dirty="0"/>
              <a:t> can thiệp trên bệnh nhân</a:t>
            </a:r>
            <a:endParaRPr lang="vi-VN" sz="2200" dirty="0"/>
          </a:p>
          <a:p>
            <a:pPr marL="685800" lvl="1" indent="-342900" algn="just">
              <a:lnSpc>
                <a:spcPct val="150000"/>
              </a:lnSpc>
              <a:buFont typeface="Arial"/>
              <a:buAutoNum type="arabicPeriod"/>
            </a:pPr>
            <a:r>
              <a:rPr lang="en-US" sz="2200" dirty="0" err="1"/>
              <a:t>Đánh</a:t>
            </a:r>
            <a:r>
              <a:rPr lang="en-US" sz="2200" dirty="0"/>
              <a:t> </a:t>
            </a:r>
            <a:r>
              <a:rPr lang="en-US" sz="2200" dirty="0" err="1"/>
              <a:t>giá</a:t>
            </a:r>
            <a:r>
              <a:rPr lang="en-US" sz="2200" dirty="0"/>
              <a:t> </a:t>
            </a:r>
            <a:r>
              <a:rPr lang="en-US" sz="2200" dirty="0" err="1"/>
              <a:t>sự</a:t>
            </a:r>
            <a:r>
              <a:rPr lang="en-US" sz="2200" dirty="0"/>
              <a:t> </a:t>
            </a:r>
            <a:r>
              <a:rPr lang="en-US" sz="2200" dirty="0" err="1"/>
              <a:t>chấp</a:t>
            </a:r>
            <a:r>
              <a:rPr lang="en-US" sz="2200" dirty="0"/>
              <a:t> </a:t>
            </a:r>
            <a:r>
              <a:rPr lang="en-US" sz="2200" dirty="0" err="1"/>
              <a:t>nhận</a:t>
            </a:r>
            <a:r>
              <a:rPr lang="en-US" sz="2200" dirty="0"/>
              <a:t> </a:t>
            </a:r>
            <a:r>
              <a:rPr lang="en-US" sz="2200" dirty="0" err="1"/>
              <a:t>và</a:t>
            </a:r>
            <a:r>
              <a:rPr lang="en-US" sz="2200" dirty="0"/>
              <a:t> </a:t>
            </a:r>
            <a:r>
              <a:rPr lang="en-US" sz="2200" dirty="0" err="1"/>
              <a:t>tính</a:t>
            </a:r>
            <a:r>
              <a:rPr lang="en-US" sz="2200" dirty="0"/>
              <a:t> </a:t>
            </a:r>
            <a:r>
              <a:rPr lang="en-US" sz="2200" dirty="0" err="1"/>
              <a:t>khả</a:t>
            </a:r>
            <a:r>
              <a:rPr lang="en-US" sz="2200" dirty="0"/>
              <a:t> </a:t>
            </a:r>
            <a:r>
              <a:rPr lang="en-US" sz="2200" dirty="0" err="1"/>
              <a:t>thi</a:t>
            </a:r>
            <a:r>
              <a:rPr lang="en-US" sz="2200" dirty="0"/>
              <a:t> </a:t>
            </a:r>
            <a:r>
              <a:rPr lang="en-US" sz="2200" dirty="0" err="1"/>
              <a:t>của</a:t>
            </a:r>
            <a:r>
              <a:rPr lang="en-US" sz="2200" dirty="0"/>
              <a:t> </a:t>
            </a:r>
            <a:r>
              <a:rPr lang="en-US" sz="2200" dirty="0" err="1"/>
              <a:t>các</a:t>
            </a:r>
            <a:r>
              <a:rPr lang="en-US" sz="2200" dirty="0"/>
              <a:t> </a:t>
            </a:r>
            <a:r>
              <a:rPr lang="en-US" sz="2200" dirty="0" err="1"/>
              <a:t>biện</a:t>
            </a:r>
            <a:r>
              <a:rPr lang="en-US" sz="2200" dirty="0"/>
              <a:t> </a:t>
            </a:r>
            <a:r>
              <a:rPr lang="en-US" sz="2200" dirty="0" err="1"/>
              <a:t>pháp</a:t>
            </a:r>
            <a:r>
              <a:rPr lang="en-US" sz="2200" dirty="0"/>
              <a:t> </a:t>
            </a:r>
            <a:r>
              <a:rPr lang="en-US" sz="2200" dirty="0" err="1"/>
              <a:t>và</a:t>
            </a:r>
            <a:r>
              <a:rPr lang="en-US" sz="2200" dirty="0"/>
              <a:t> </a:t>
            </a:r>
            <a:r>
              <a:rPr lang="en-US" sz="2200" dirty="0" err="1"/>
              <a:t>mô</a:t>
            </a:r>
            <a:r>
              <a:rPr lang="en-US" sz="2200" dirty="0"/>
              <a:t> </a:t>
            </a:r>
            <a:r>
              <a:rPr lang="en-US" sz="2200" dirty="0" err="1"/>
              <a:t>hình</a:t>
            </a:r>
            <a:r>
              <a:rPr lang="en-US" sz="2200" dirty="0"/>
              <a:t> can </a:t>
            </a:r>
            <a:r>
              <a:rPr lang="en-US" sz="2200" dirty="0" err="1"/>
              <a:t>thiệp</a:t>
            </a:r>
            <a:r>
              <a:rPr lang="en-US" sz="2200" dirty="0"/>
              <a:t> ATS </a:t>
            </a:r>
            <a:r>
              <a:rPr lang="en-US" sz="2200" dirty="0" err="1"/>
              <a:t>trên</a:t>
            </a:r>
            <a:r>
              <a:rPr lang="en-US" sz="2200" dirty="0"/>
              <a:t> </a:t>
            </a:r>
            <a:r>
              <a:rPr lang="en-US" sz="2200" dirty="0" err="1"/>
              <a:t>bệnh</a:t>
            </a:r>
            <a:r>
              <a:rPr lang="en-US" sz="2200" dirty="0"/>
              <a:t> </a:t>
            </a:r>
            <a:r>
              <a:rPr lang="en-US" sz="2200" dirty="0" err="1"/>
              <a:t>nhân</a:t>
            </a:r>
            <a:r>
              <a:rPr lang="en-US" sz="2200" dirty="0"/>
              <a:t> </a:t>
            </a:r>
            <a:r>
              <a:rPr lang="en-US" sz="2200" dirty="0" err="1"/>
              <a:t>điều</a:t>
            </a:r>
            <a:r>
              <a:rPr lang="en-US" sz="2200" dirty="0"/>
              <a:t> </a:t>
            </a:r>
            <a:r>
              <a:rPr lang="en-US" sz="2200" dirty="0" err="1"/>
              <a:t>trị</a:t>
            </a:r>
            <a:r>
              <a:rPr lang="en-US" sz="2200" dirty="0"/>
              <a:t> MMT </a:t>
            </a:r>
            <a:r>
              <a:rPr lang="en-US" sz="2200" dirty="0" err="1"/>
              <a:t>tại</a:t>
            </a:r>
            <a:r>
              <a:rPr lang="en-US" sz="2200" dirty="0"/>
              <a:t> </a:t>
            </a:r>
            <a:r>
              <a:rPr lang="en-US" sz="2200" dirty="0" err="1"/>
              <a:t>Hà</a:t>
            </a:r>
            <a:r>
              <a:rPr lang="en-US" sz="2200" dirty="0"/>
              <a:t> </a:t>
            </a:r>
            <a:r>
              <a:rPr lang="en-US" sz="2200" dirty="0" err="1"/>
              <a:t>Nội</a:t>
            </a:r>
            <a:r>
              <a:rPr lang="en-US" sz="2200" dirty="0"/>
              <a:t>.</a:t>
            </a:r>
            <a:endParaRPr lang="en-US" sz="2200" b="1" u="sng" dirty="0"/>
          </a:p>
          <a:p>
            <a:pPr marL="342900" lvl="1" indent="0" algn="just">
              <a:lnSpc>
                <a:spcPct val="150000"/>
              </a:lnSpc>
              <a:buNone/>
            </a:pPr>
            <a:endParaRPr lang="en-US" sz="2200" dirty="0"/>
          </a:p>
        </p:txBody>
      </p:sp>
      <p:sp>
        <p:nvSpPr>
          <p:cNvPr id="4" name="Title 1"/>
          <p:cNvSpPr txBox="1">
            <a:spLocks/>
          </p:cNvSpPr>
          <p:nvPr/>
        </p:nvSpPr>
        <p:spPr>
          <a:xfrm>
            <a:off x="1981200" y="228600"/>
            <a:ext cx="6505699" cy="516061"/>
          </a:xfrm>
          <a:prstGeom prst="rect">
            <a:avLst/>
          </a:prstGeom>
        </p:spPr>
        <p:txBody>
          <a:bodyPr/>
          <a:lstStyle>
            <a:lvl1pPr algn="ctr" defTabSz="4572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2800" dirty="0"/>
              <a:t>Can </a:t>
            </a:r>
            <a:r>
              <a:rPr lang="en-US" sz="2800" dirty="0" err="1"/>
              <a:t>thiệp</a:t>
            </a:r>
            <a:r>
              <a:rPr lang="en-US" sz="2800" dirty="0"/>
              <a:t> </a:t>
            </a:r>
            <a:r>
              <a:rPr lang="en-US" sz="2800" dirty="0" err="1"/>
              <a:t>sử</a:t>
            </a:r>
            <a:r>
              <a:rPr lang="en-US" sz="2800" dirty="0"/>
              <a:t> </a:t>
            </a:r>
            <a:r>
              <a:rPr lang="en-US" sz="2800" dirty="0" err="1"/>
              <a:t>dụng</a:t>
            </a:r>
            <a:r>
              <a:rPr lang="en-US" sz="2800" dirty="0"/>
              <a:t> ATS </a:t>
            </a:r>
          </a:p>
        </p:txBody>
      </p:sp>
    </p:spTree>
    <p:extLst>
      <p:ext uri="{BB962C8B-B14F-4D97-AF65-F5344CB8AC3E}">
        <p14:creationId xmlns:p14="http://schemas.microsoft.com/office/powerpoint/2010/main" val="16033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152400"/>
            <a:ext cx="5715000" cy="6705600"/>
          </a:xfrm>
          <a:prstGeom prst="rect">
            <a:avLst/>
          </a:prstGeom>
        </p:spPr>
      </p:pic>
    </p:spTree>
    <p:extLst>
      <p:ext uri="{BB962C8B-B14F-4D97-AF65-F5344CB8AC3E}">
        <p14:creationId xmlns:p14="http://schemas.microsoft.com/office/powerpoint/2010/main" val="49275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756798119"/>
              </p:ext>
            </p:extLst>
          </p:nvPr>
        </p:nvGraphicFramePr>
        <p:xfrm>
          <a:off x="304800" y="3880203"/>
          <a:ext cx="3962400" cy="2749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946800690"/>
              </p:ext>
            </p:extLst>
          </p:nvPr>
        </p:nvGraphicFramePr>
        <p:xfrm>
          <a:off x="152400" y="1066799"/>
          <a:ext cx="4114800" cy="2438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1207932235"/>
              </p:ext>
            </p:extLst>
          </p:nvPr>
        </p:nvGraphicFramePr>
        <p:xfrm>
          <a:off x="4800600" y="1066800"/>
          <a:ext cx="3657600" cy="23907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3477898743"/>
              </p:ext>
            </p:extLst>
          </p:nvPr>
        </p:nvGraphicFramePr>
        <p:xfrm>
          <a:off x="4800600" y="3913064"/>
          <a:ext cx="3733799" cy="27163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3" name="Title 1"/>
          <p:cNvSpPr>
            <a:spLocks noGrp="1"/>
          </p:cNvSpPr>
          <p:nvPr>
            <p:ph type="title"/>
          </p:nvPr>
        </p:nvSpPr>
        <p:spPr>
          <a:xfrm>
            <a:off x="1905000" y="304800"/>
            <a:ext cx="6705600" cy="685800"/>
          </a:xfrm>
        </p:spPr>
        <p:txBody>
          <a:bodyPr/>
          <a:lstStyle/>
          <a:p>
            <a:r>
              <a:rPr lang="en-US" dirty="0" err="1">
                <a:latin typeface="+mj-lt"/>
              </a:rPr>
              <a:t>Các</a:t>
            </a:r>
            <a:r>
              <a:rPr lang="en-US" dirty="0">
                <a:latin typeface="+mj-lt"/>
              </a:rPr>
              <a:t> </a:t>
            </a:r>
            <a:r>
              <a:rPr lang="en-US" dirty="0" err="1">
                <a:latin typeface="+mj-lt"/>
              </a:rPr>
              <a:t>hoạt</a:t>
            </a:r>
            <a:r>
              <a:rPr lang="en-US" dirty="0">
                <a:latin typeface="+mj-lt"/>
              </a:rPr>
              <a:t> </a:t>
            </a:r>
            <a:r>
              <a:rPr lang="en-US" dirty="0" err="1">
                <a:latin typeface="+mj-lt"/>
              </a:rPr>
              <a:t>động</a:t>
            </a:r>
            <a:r>
              <a:rPr lang="en-US" dirty="0">
                <a:latin typeface="+mj-lt"/>
              </a:rPr>
              <a:t> can </a:t>
            </a:r>
            <a:r>
              <a:rPr lang="en-US" dirty="0" err="1">
                <a:latin typeface="+mj-lt"/>
              </a:rPr>
              <a:t>thiệp</a:t>
            </a:r>
            <a:r>
              <a:rPr lang="en-US" dirty="0">
                <a:latin typeface="+mj-lt"/>
              </a:rPr>
              <a:t> ATS</a:t>
            </a:r>
            <a:endParaRPr lang="vi-VN" dirty="0">
              <a:latin typeface="+mj-lt"/>
            </a:endParaRPr>
          </a:p>
        </p:txBody>
      </p:sp>
    </p:spTree>
    <p:extLst>
      <p:ext uri="{BB962C8B-B14F-4D97-AF65-F5344CB8AC3E}">
        <p14:creationId xmlns:p14="http://schemas.microsoft.com/office/powerpoint/2010/main" val="1688539926"/>
      </p:ext>
    </p:extLst>
  </p:cSld>
  <p:clrMapOvr>
    <a:masterClrMapping/>
  </p:clrMapOvr>
</p:sld>
</file>

<file path=ppt/theme/theme1.xml><?xml version="1.0" encoding="utf-8"?>
<a:theme xmlns:a="http://schemas.openxmlformats.org/drawingml/2006/main" name="Danh gia ban dau trinh chi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Danh gia ban dau trinh chieu.thmx</Template>
  <TotalTime>16207</TotalTime>
  <Words>3983</Words>
  <Application>Microsoft Macintosh PowerPoint</Application>
  <PresentationFormat>On-screen Show (4:3)</PresentationFormat>
  <Paragraphs>324</Paragraphs>
  <Slides>37</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 (Body)</vt:lpstr>
      <vt:lpstr>Calibri</vt:lpstr>
      <vt:lpstr>Times New Roman</vt:lpstr>
      <vt:lpstr>Wingdings</vt:lpstr>
      <vt:lpstr>Arial</vt:lpstr>
      <vt:lpstr>Danh gia ban dau trinh chieu</vt:lpstr>
      <vt:lpstr>TRƯỜNG ĐẠI HỌC Y HÀ NỘI TRUNG TÂM CHUYỂN GIAO CÔNG NGHỆ VÀ ĐIỀU TRỊ NGHIỆN CHẤT - HIV </vt:lpstr>
      <vt:lpstr>NỘI DUNG</vt:lpstr>
      <vt:lpstr>Bối cảnh &amp; Phương pháp nghiên cứu</vt:lpstr>
      <vt:lpstr>PHƯƠNG PHÁP: Sàng lọc và chọn bệnh nhân</vt:lpstr>
      <vt:lpstr>Thực trạng sử dung: ASSIST + nước tiểu (n=1605)</vt:lpstr>
      <vt:lpstr>PowerPoint Presentation</vt:lpstr>
      <vt:lpstr>PowerPoint Presentation</vt:lpstr>
      <vt:lpstr>PowerPoint Presentation</vt:lpstr>
      <vt:lpstr>Các hoạt động can thiệp ATS</vt:lpstr>
      <vt:lpstr>Sử dụng mô hình ECHO  đào tạo và hỗ trợ can thiệp ATS</vt:lpstr>
      <vt:lpstr>Sử dụng ECHO đào tạo và hỗ trợ can thiệp ATS</vt:lpstr>
      <vt:lpstr>PowerPoint Presentation</vt:lpstr>
      <vt:lpstr>Kết quả: Chuyển gửi xét nghiệm HIV  (n=646)</vt:lpstr>
      <vt:lpstr>Kết quả: Sàng lọc bệnh nhân can thiệp ATS (n=646)</vt:lpstr>
      <vt:lpstr>Kết quả trên nhóm nguy cơ trung bình  (n=88)</vt:lpstr>
      <vt:lpstr>Kết quả trên nhóm nguy cơ trung bình (n=88)</vt:lpstr>
      <vt:lpstr>Kết quả trên nhóm nguy cơ trung bình (n=88)</vt:lpstr>
      <vt:lpstr>Kết quả trên nhóm nguy cơ cao  (n=23)</vt:lpstr>
      <vt:lpstr>Kết quả trên nhóm nguy cơ cao  (n=23)</vt:lpstr>
      <vt:lpstr>PowerPoint Presentation</vt:lpstr>
      <vt:lpstr>Kết quả trên nhóm nguy cơ cao  (n=23)</vt:lpstr>
      <vt:lpstr>Kết quả trên nhóm nguy cơ cao  (n=23)</vt:lpstr>
      <vt:lpstr>Kết quả trên nhóm nguy cơ cao  (n=23)</vt:lpstr>
      <vt:lpstr>Đánh giá sự chấp nhận và tính khả thi  của can thiệp ATS</vt:lpstr>
      <vt:lpstr>Đánh giá chung về can thiệp</vt:lpstr>
      <vt:lpstr>Đánh giá chung về can thiệp</vt:lpstr>
      <vt:lpstr>Kết quả trên nhóm nguy cơ trung bình (n=88)</vt:lpstr>
      <vt:lpstr>Kết quả trên nhóm nguy cơ cao (n=23)</vt:lpstr>
      <vt:lpstr>Kết Luận</vt:lpstr>
      <vt:lpstr>Kết Luận</vt:lpstr>
      <vt:lpstr>KẾ HOẠCH CAN THIỆP  NĂM 2019 VÀ MỘT SỐ ĐỀ XUẤT</vt:lpstr>
      <vt:lpstr>1. NÂNG CAO NĂNG LỰC</vt:lpstr>
      <vt:lpstr>2. THỰC HIỆN CAN THIỆP </vt:lpstr>
      <vt:lpstr>3. ĐỀ XUẤT KHI MỞ RỘNG MÔ HÌNH</vt:lpstr>
      <vt:lpstr>3. ĐỀ XUẤT KHI MỞ RỘNG MÔ HÌNH (tt)</vt:lpstr>
      <vt:lpstr>3. ĐỀ XUẤT KHI MỞ RỘNG MÔ HÌNH (tt)</vt:lpstr>
      <vt:lpstr>TRƯỜNG ĐẠI HỌC Y HÀ NỘI TRUNG TÂM CHUYỂN GIAO CÔNG NGHỆ VÀ ĐIỀU TRỊ NGHIỆN CHẤT - HIV </vt:lpstr>
    </vt:vector>
  </TitlesOfParts>
  <Company>UCLA Center for Health Policy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Uyen Duong</dc:creator>
  <cp:lastModifiedBy>Microsoft Office User</cp:lastModifiedBy>
  <cp:revision>867</cp:revision>
  <cp:lastPrinted>2019-04-10T04:17:11Z</cp:lastPrinted>
  <dcterms:created xsi:type="dcterms:W3CDTF">2013-04-04T09:21:21Z</dcterms:created>
  <dcterms:modified xsi:type="dcterms:W3CDTF">2019-04-10T04:19:37Z</dcterms:modified>
</cp:coreProperties>
</file>